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82" r:id="rId3"/>
    <p:sldMasterId id="214748368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6" Type="http://schemas.openxmlformats.org/officeDocument/2006/relationships/slide" Target="slides/slide11.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g>
</file>

<file path=ppt/media/image20.png>
</file>

<file path=ppt/media/image21.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9" name="Shape 379"/>
        <p:cNvGrpSpPr/>
        <p:nvPr/>
      </p:nvGrpSpPr>
      <p:grpSpPr>
        <a:xfrm>
          <a:off x="0" y="0"/>
          <a:ext cx="0" cy="0"/>
          <a:chOff x="0" y="0"/>
          <a:chExt cx="0" cy="0"/>
        </a:xfrm>
      </p:grpSpPr>
      <p:sp>
        <p:nvSpPr>
          <p:cNvPr id="380" name="Google Shape;380;ge0823aa29_2_32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ge0823aa29_2_3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6" name="Shape 476"/>
        <p:cNvGrpSpPr/>
        <p:nvPr/>
      </p:nvGrpSpPr>
      <p:grpSpPr>
        <a:xfrm>
          <a:off x="0" y="0"/>
          <a:ext cx="0" cy="0"/>
          <a:chOff x="0" y="0"/>
          <a:chExt cx="0" cy="0"/>
        </a:xfrm>
      </p:grpSpPr>
      <p:sp>
        <p:nvSpPr>
          <p:cNvPr id="477" name="Google Shape;477;ge0823aa29_2_41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ge0823aa29_2_4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0" name="Shape 490"/>
        <p:cNvGrpSpPr/>
        <p:nvPr/>
      </p:nvGrpSpPr>
      <p:grpSpPr>
        <a:xfrm>
          <a:off x="0" y="0"/>
          <a:ext cx="0" cy="0"/>
          <a:chOff x="0" y="0"/>
          <a:chExt cx="0" cy="0"/>
        </a:xfrm>
      </p:grpSpPr>
      <p:sp>
        <p:nvSpPr>
          <p:cNvPr id="491" name="Google Shape;491;ge0823aa29_2_42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ge0823aa29_2_4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7" name="Shape 387"/>
        <p:cNvGrpSpPr/>
        <p:nvPr/>
      </p:nvGrpSpPr>
      <p:grpSpPr>
        <a:xfrm>
          <a:off x="0" y="0"/>
          <a:ext cx="0" cy="0"/>
          <a:chOff x="0" y="0"/>
          <a:chExt cx="0" cy="0"/>
        </a:xfrm>
      </p:grpSpPr>
      <p:sp>
        <p:nvSpPr>
          <p:cNvPr id="388" name="Google Shape;388;ge0823aa29_2_33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ge0823aa29_2_33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4" name="Shape 394"/>
        <p:cNvGrpSpPr/>
        <p:nvPr/>
      </p:nvGrpSpPr>
      <p:grpSpPr>
        <a:xfrm>
          <a:off x="0" y="0"/>
          <a:ext cx="0" cy="0"/>
          <a:chOff x="0" y="0"/>
          <a:chExt cx="0" cy="0"/>
        </a:xfrm>
      </p:grpSpPr>
      <p:sp>
        <p:nvSpPr>
          <p:cNvPr id="395" name="Google Shape;395;ge0823aa29_2_342: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ge0823aa29_2_34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Google Shape;410;ge0823aa29_2_35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ge0823aa29_2_35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0" name="Shape 420"/>
        <p:cNvGrpSpPr/>
        <p:nvPr/>
      </p:nvGrpSpPr>
      <p:grpSpPr>
        <a:xfrm>
          <a:off x="0" y="0"/>
          <a:ext cx="0" cy="0"/>
          <a:chOff x="0" y="0"/>
          <a:chExt cx="0" cy="0"/>
        </a:xfrm>
      </p:grpSpPr>
      <p:sp>
        <p:nvSpPr>
          <p:cNvPr id="421" name="Google Shape;421;ge0823aa29_2_36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ge0823aa29_2_36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1" name="Shape 431"/>
        <p:cNvGrpSpPr/>
        <p:nvPr/>
      </p:nvGrpSpPr>
      <p:grpSpPr>
        <a:xfrm>
          <a:off x="0" y="0"/>
          <a:ext cx="0" cy="0"/>
          <a:chOff x="0" y="0"/>
          <a:chExt cx="0" cy="0"/>
        </a:xfrm>
      </p:grpSpPr>
      <p:sp>
        <p:nvSpPr>
          <p:cNvPr id="432" name="Google Shape;432;ge0823aa29_2_37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ge0823aa29_2_3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2" name="Shape 442"/>
        <p:cNvGrpSpPr/>
        <p:nvPr/>
      </p:nvGrpSpPr>
      <p:grpSpPr>
        <a:xfrm>
          <a:off x="0" y="0"/>
          <a:ext cx="0" cy="0"/>
          <a:chOff x="0" y="0"/>
          <a:chExt cx="0" cy="0"/>
        </a:xfrm>
      </p:grpSpPr>
      <p:sp>
        <p:nvSpPr>
          <p:cNvPr id="443" name="Google Shape;443;ge0823aa29_2_38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ge0823aa29_2_3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3" name="Shape 453"/>
        <p:cNvGrpSpPr/>
        <p:nvPr/>
      </p:nvGrpSpPr>
      <p:grpSpPr>
        <a:xfrm>
          <a:off x="0" y="0"/>
          <a:ext cx="0" cy="0"/>
          <a:chOff x="0" y="0"/>
          <a:chExt cx="0" cy="0"/>
        </a:xfrm>
      </p:grpSpPr>
      <p:sp>
        <p:nvSpPr>
          <p:cNvPr id="454" name="Google Shape;454;ge0823aa29_2_39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ge0823aa29_2_3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4" name="Shape 464"/>
        <p:cNvGrpSpPr/>
        <p:nvPr/>
      </p:nvGrpSpPr>
      <p:grpSpPr>
        <a:xfrm>
          <a:off x="0" y="0"/>
          <a:ext cx="0" cy="0"/>
          <a:chOff x="0" y="0"/>
          <a:chExt cx="0" cy="0"/>
        </a:xfrm>
      </p:grpSpPr>
      <p:sp>
        <p:nvSpPr>
          <p:cNvPr id="465" name="Google Shape;465;ge0823aa29_2_40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ge0823aa29_2_4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 Id="rId3" Type="http://schemas.openxmlformats.org/officeDocument/2006/relationships/image" Target="../media/image7.jpg"/><Relationship Id="rId4" Type="http://schemas.openxmlformats.org/officeDocument/2006/relationships/image" Target="../media/image1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5.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20.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0.png"/><Relationship Id="rId6" Type="http://schemas.openxmlformats.org/officeDocument/2006/relationships/image" Target="../media/image1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14.png"/><Relationship Id="rId4" Type="http://schemas.openxmlformats.org/officeDocument/2006/relationships/image" Target="../media/image16.png"/><Relationship Id="rId5" Type="http://schemas.openxmlformats.org/officeDocument/2006/relationships/image" Target="../media/image12.png"/><Relationship Id="rId6" Type="http://schemas.openxmlformats.org/officeDocument/2006/relationships/image" Target="../media/image13.png"/><Relationship Id="rId7" Type="http://schemas.openxmlformats.org/officeDocument/2006/relationships/image" Target="../media/image2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9.jpg"/><Relationship Id="rId3" Type="http://schemas.openxmlformats.org/officeDocument/2006/relationships/image" Target="../media/image5.png"/><Relationship Id="rId4" Type="http://schemas.openxmlformats.org/officeDocument/2006/relationships/hyperlink" Target="http://responsive.is/bigdataspain.org/2012"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En blanco" type="blank">
  <p:cSld name="BLANK">
    <p:spTree>
      <p:nvGrpSpPr>
        <p:cNvPr id="56" name="Shape 56"/>
        <p:cNvGrpSpPr/>
        <p:nvPr/>
      </p:nvGrpSpPr>
      <p:grpSpPr>
        <a:xfrm>
          <a:off x="0" y="0"/>
          <a:ext cx="0" cy="0"/>
          <a:chOff x="0" y="0"/>
          <a:chExt cx="0" cy="0"/>
        </a:xfrm>
      </p:grpSpPr>
      <p:sp>
        <p:nvSpPr>
          <p:cNvPr id="57" name="Google Shape;57;p14"/>
          <p:cNvSpPr/>
          <p:nvPr/>
        </p:nvSpPr>
        <p:spPr>
          <a:xfrm>
            <a:off x="0" y="1923678"/>
            <a:ext cx="9144000" cy="3273828"/>
          </a:xfrm>
          <a:prstGeom prst="rect">
            <a:avLst/>
          </a:prstGeom>
          <a:solidFill>
            <a:srgbClr val="FA4F10"/>
          </a:solidFill>
          <a:ln>
            <a:noFill/>
          </a:ln>
        </p:spPr>
        <p:txBody>
          <a:bodyPr anchorCtr="0" anchor="t" bIns="45700" lIns="91425" spcFirstLastPara="1" rIns="91425" wrap="square" tIns="45700">
            <a:noAutofit/>
          </a:bodyPr>
          <a:lstStyle/>
          <a:p>
            <a:pPr indent="102870" lvl="0" marL="0" marR="0" rtl="0" algn="just">
              <a:lnSpc>
                <a:spcPct val="110000"/>
              </a:lnSpc>
              <a:spcBef>
                <a:spcPts val="0"/>
              </a:spcBef>
              <a:spcAft>
                <a:spcPts val="0"/>
              </a:spcAft>
              <a:buClr>
                <a:schemeClr val="dk1"/>
              </a:buClr>
              <a:buSzPts val="1620"/>
              <a:buFont typeface="Calibri"/>
              <a:buNone/>
            </a:pPr>
            <a:r>
              <a:t/>
            </a:r>
            <a:endParaRPr b="0" i="0" sz="1800" u="none" cap="none" strike="noStrike">
              <a:solidFill>
                <a:srgbClr val="F1A50D"/>
              </a:solidFill>
              <a:latin typeface="Calibri"/>
              <a:ea typeface="Calibri"/>
              <a:cs typeface="Calibri"/>
              <a:sym typeface="Calibri"/>
            </a:endParaRPr>
          </a:p>
        </p:txBody>
      </p:sp>
      <p:sp>
        <p:nvSpPr>
          <p:cNvPr id="58" name="Google Shape;58;p14"/>
          <p:cNvSpPr txBox="1"/>
          <p:nvPr/>
        </p:nvSpPr>
        <p:spPr>
          <a:xfrm>
            <a:off x="755576" y="2571750"/>
            <a:ext cx="7416824" cy="152349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3600" u="none" cap="none" strike="noStrike">
                <a:solidFill>
                  <a:schemeClr val="lt1"/>
                </a:solidFill>
                <a:latin typeface="Calibri"/>
                <a:ea typeface="Calibri"/>
                <a:cs typeface="Calibri"/>
                <a:sym typeface="Calibri"/>
              </a:rPr>
              <a:t>La importancia de</a:t>
            </a:r>
            <a:endParaRPr/>
          </a:p>
          <a:p>
            <a:pPr indent="0" lvl="0" marL="0" marR="0" rtl="0" algn="l">
              <a:spcBef>
                <a:spcPts val="0"/>
              </a:spcBef>
              <a:spcAft>
                <a:spcPts val="0"/>
              </a:spcAft>
              <a:buNone/>
            </a:pPr>
            <a:r>
              <a:rPr b="1" i="0" lang="es" sz="5400" u="none" cap="none" strike="noStrike">
                <a:solidFill>
                  <a:schemeClr val="lt1"/>
                </a:solidFill>
                <a:latin typeface="Calibri"/>
                <a:ea typeface="Calibri"/>
                <a:cs typeface="Calibri"/>
                <a:sym typeface="Calibri"/>
              </a:rPr>
              <a:t>UN BUEN TÍTULO</a:t>
            </a:r>
            <a:endParaRPr/>
          </a:p>
          <a:p>
            <a:pPr indent="0" lvl="0" marL="0" marR="0" rtl="0" algn="l">
              <a:spcBef>
                <a:spcPts val="0"/>
              </a:spcBef>
              <a:spcAft>
                <a:spcPts val="0"/>
              </a:spcAft>
              <a:buNone/>
            </a:pPr>
            <a:r>
              <a:rPr b="1" i="0" lang="es" sz="3600" u="none" cap="none" strike="noStrike">
                <a:solidFill>
                  <a:schemeClr val="lt1"/>
                </a:solidFill>
                <a:latin typeface="Calibri"/>
                <a:ea typeface="Calibri"/>
                <a:cs typeface="Calibri"/>
                <a:sym typeface="Calibri"/>
              </a:rPr>
              <a:t>en presentaciones</a:t>
            </a:r>
            <a:endParaRPr b="1" i="0" sz="3600" u="none" cap="none" strike="noStrike">
              <a:solidFill>
                <a:schemeClr val="lt1"/>
              </a:solidFill>
              <a:latin typeface="Calibri"/>
              <a:ea typeface="Calibri"/>
              <a:cs typeface="Calibri"/>
              <a:sym typeface="Calibri"/>
            </a:endParaRPr>
          </a:p>
        </p:txBody>
      </p:sp>
      <p:sp>
        <p:nvSpPr>
          <p:cNvPr id="59" name="Google Shape;59;p14"/>
          <p:cNvSpPr/>
          <p:nvPr/>
        </p:nvSpPr>
        <p:spPr>
          <a:xfrm>
            <a:off x="772202" y="4297590"/>
            <a:ext cx="8120278" cy="272382"/>
          </a:xfrm>
          <a:prstGeom prst="rect">
            <a:avLst/>
          </a:prstGeom>
          <a:noFill/>
          <a:ln>
            <a:noFill/>
          </a:ln>
        </p:spPr>
        <p:txBody>
          <a:bodyPr anchorCtr="0" anchor="t" bIns="45700" lIns="91425" spcFirstLastPara="1" rIns="91425" wrap="square" tIns="45700">
            <a:noAutofit/>
          </a:bodyPr>
          <a:lstStyle/>
          <a:p>
            <a:pPr indent="0" lvl="0" marL="0" marR="0" rtl="0" algn="l">
              <a:lnSpc>
                <a:spcPct val="110000"/>
              </a:lnSpc>
              <a:spcBef>
                <a:spcPts val="0"/>
              </a:spcBef>
              <a:spcAft>
                <a:spcPts val="0"/>
              </a:spcAft>
              <a:buClr>
                <a:schemeClr val="lt1"/>
              </a:buClr>
              <a:buFont typeface="Calibri"/>
              <a:buNone/>
            </a:pPr>
            <a:r>
              <a:rPr b="0" i="0" lang="es" sz="1600" u="none" cap="none" strike="noStrike">
                <a:solidFill>
                  <a:schemeClr val="lt1"/>
                </a:solidFill>
                <a:latin typeface="Calibri"/>
                <a:ea typeface="Calibri"/>
                <a:cs typeface="Calibri"/>
                <a:sym typeface="Calibri"/>
              </a:rPr>
              <a:t>Cuándo, dónde, cliente, versión autor…(lo que proceda)</a:t>
            </a:r>
            <a:endParaRPr b="0" i="1" sz="1200" u="none" cap="none" strike="noStrike">
              <a:solidFill>
                <a:schemeClr val="lt1"/>
              </a:solidFill>
              <a:latin typeface="Calibri"/>
              <a:ea typeface="Calibri"/>
              <a:cs typeface="Calibri"/>
              <a:sym typeface="Calibri"/>
            </a:endParaRPr>
          </a:p>
        </p:txBody>
      </p:sp>
      <p:pic>
        <p:nvPicPr>
          <p:cNvPr id="60" name="Google Shape;60;p14"/>
          <p:cNvPicPr preferRelativeResize="0"/>
          <p:nvPr/>
        </p:nvPicPr>
        <p:blipFill>
          <a:blip r:embed="rId2">
            <a:alphaModFix/>
          </a:blip>
          <a:stretch>
            <a:fillRect/>
          </a:stretch>
        </p:blipFill>
        <p:spPr>
          <a:xfrm>
            <a:off x="-1344" y="-1701"/>
            <a:ext cx="6858000" cy="1972915"/>
          </a:xfrm>
          <a:prstGeom prst="rect">
            <a:avLst/>
          </a:prstGeom>
          <a:noFill/>
          <a:ln>
            <a:noFill/>
          </a:ln>
        </p:spPr>
      </p:pic>
      <p:pic>
        <p:nvPicPr>
          <p:cNvPr id="61" name="Google Shape;61;p14"/>
          <p:cNvPicPr preferRelativeResize="0"/>
          <p:nvPr/>
        </p:nvPicPr>
        <p:blipFill>
          <a:blip r:embed="rId3">
            <a:alphaModFix/>
          </a:blip>
          <a:stretch>
            <a:fillRect/>
          </a:stretch>
        </p:blipFill>
        <p:spPr>
          <a:xfrm>
            <a:off x="0" y="1120"/>
            <a:ext cx="6858000" cy="2030570"/>
          </a:xfrm>
          <a:prstGeom prst="rect">
            <a:avLst/>
          </a:prstGeom>
          <a:noFill/>
          <a:ln>
            <a:noFill/>
          </a:ln>
        </p:spPr>
      </p:pic>
      <p:sp>
        <p:nvSpPr>
          <p:cNvPr id="62" name="Google Shape;62;p14"/>
          <p:cNvSpPr/>
          <p:nvPr/>
        </p:nvSpPr>
        <p:spPr>
          <a:xfrm>
            <a:off x="5940152" y="141480"/>
            <a:ext cx="2952328" cy="679936"/>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Logo de cliente o del tema a presentar (si procede) archivo PNG transparente (y sin caja)</a:t>
            </a:r>
            <a:endParaRPr b="0" i="0" sz="1200" u="none" cap="none" strike="noStrike">
              <a:solidFill>
                <a:srgbClr val="0C0C0C"/>
              </a:solidFill>
              <a:latin typeface="Calibri"/>
              <a:ea typeface="Calibri"/>
              <a:cs typeface="Calibri"/>
              <a:sym typeface="Calibri"/>
            </a:endParaRPr>
          </a:p>
        </p:txBody>
      </p:sp>
      <p:sp>
        <p:nvSpPr>
          <p:cNvPr id="63" name="Google Shape;63;p14"/>
          <p:cNvSpPr/>
          <p:nvPr/>
        </p:nvSpPr>
        <p:spPr>
          <a:xfrm>
            <a:off x="-1980727" y="1275607"/>
            <a:ext cx="1800200" cy="609684"/>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Foto emotiva relacionada con lo que vamos a contar</a:t>
            </a:r>
            <a:endParaRPr b="0" i="0" sz="1200" u="none" cap="none" strike="noStrike">
              <a:solidFill>
                <a:srgbClr val="0C0C0C"/>
              </a:solidFill>
              <a:latin typeface="Calibri"/>
              <a:ea typeface="Calibri"/>
              <a:cs typeface="Calibri"/>
              <a:sym typeface="Calibri"/>
            </a:endParaRPr>
          </a:p>
        </p:txBody>
      </p:sp>
      <p:pic>
        <p:nvPicPr>
          <p:cNvPr id="64" name="Google Shape;64;p14"/>
          <p:cNvPicPr preferRelativeResize="0"/>
          <p:nvPr/>
        </p:nvPicPr>
        <p:blipFill>
          <a:blip r:embed="rId4">
            <a:alphaModFix/>
          </a:blip>
          <a:stretch>
            <a:fillRect/>
          </a:stretch>
        </p:blipFill>
        <p:spPr>
          <a:xfrm>
            <a:off x="6804248" y="4299942"/>
            <a:ext cx="1158720" cy="301268"/>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ortadilla de sección">
  <p:cSld name="Portadilla de sección">
    <p:spTree>
      <p:nvGrpSpPr>
        <p:cNvPr id="65" name="Shape 65"/>
        <p:cNvGrpSpPr/>
        <p:nvPr/>
      </p:nvGrpSpPr>
      <p:grpSpPr>
        <a:xfrm>
          <a:off x="0" y="0"/>
          <a:ext cx="0" cy="0"/>
          <a:chOff x="0" y="0"/>
          <a:chExt cx="0" cy="0"/>
        </a:xfrm>
      </p:grpSpPr>
      <p:sp>
        <p:nvSpPr>
          <p:cNvPr id="66" name="Google Shape;66;p15"/>
          <p:cNvSpPr/>
          <p:nvPr/>
        </p:nvSpPr>
        <p:spPr>
          <a:xfrm>
            <a:off x="0" y="465516"/>
            <a:ext cx="9144000" cy="4698522"/>
          </a:xfrm>
          <a:prstGeom prst="rect">
            <a:avLst/>
          </a:prstGeom>
          <a:solidFill>
            <a:srgbClr val="FA4F10"/>
          </a:solidFill>
          <a:ln>
            <a:noFill/>
          </a:ln>
        </p:spPr>
        <p:txBody>
          <a:bodyPr anchorCtr="0" anchor="t" bIns="45700" lIns="91425" spcFirstLastPara="1" rIns="91425" wrap="square" tIns="45700">
            <a:noAutofit/>
          </a:bodyPr>
          <a:lstStyle/>
          <a:p>
            <a:pPr indent="102870" lvl="0" marL="0" marR="0" rtl="0" algn="just">
              <a:lnSpc>
                <a:spcPct val="110000"/>
              </a:lnSpc>
              <a:spcBef>
                <a:spcPts val="0"/>
              </a:spcBef>
              <a:spcAft>
                <a:spcPts val="0"/>
              </a:spcAft>
              <a:buClr>
                <a:schemeClr val="dk1"/>
              </a:buClr>
              <a:buSzPts val="1620"/>
              <a:buFont typeface="Calibri"/>
              <a:buNone/>
            </a:pPr>
            <a:r>
              <a:t/>
            </a:r>
            <a:endParaRPr b="0" i="0" sz="1800" u="none" cap="none" strike="noStrike">
              <a:solidFill>
                <a:srgbClr val="FA4F10"/>
              </a:solidFill>
              <a:latin typeface="Calibri"/>
              <a:ea typeface="Calibri"/>
              <a:cs typeface="Calibri"/>
              <a:sym typeface="Calibri"/>
            </a:endParaRPr>
          </a:p>
        </p:txBody>
      </p:sp>
      <p:sp>
        <p:nvSpPr>
          <p:cNvPr id="67" name="Google Shape;67;p15"/>
          <p:cNvSpPr txBox="1"/>
          <p:nvPr/>
        </p:nvSpPr>
        <p:spPr>
          <a:xfrm>
            <a:off x="1799184" y="3489852"/>
            <a:ext cx="5293096" cy="57708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4400" u="none" cap="none" strike="noStrike">
                <a:solidFill>
                  <a:schemeClr val="lt1"/>
                </a:solidFill>
                <a:latin typeface="Calibri"/>
                <a:ea typeface="Calibri"/>
                <a:cs typeface="Calibri"/>
                <a:sym typeface="Calibri"/>
              </a:rPr>
              <a:t>Portadilla de sección</a:t>
            </a:r>
            <a:endParaRPr b="1" i="0" sz="4400" u="none" cap="none" strike="noStrike">
              <a:solidFill>
                <a:schemeClr val="lt1"/>
              </a:solidFill>
              <a:latin typeface="Calibri"/>
              <a:ea typeface="Calibri"/>
              <a:cs typeface="Calibri"/>
              <a:sym typeface="Calibri"/>
            </a:endParaRPr>
          </a:p>
        </p:txBody>
      </p:sp>
      <p:sp>
        <p:nvSpPr>
          <p:cNvPr id="68" name="Google Shape;68;p15"/>
          <p:cNvSpPr/>
          <p:nvPr/>
        </p:nvSpPr>
        <p:spPr>
          <a:xfrm>
            <a:off x="4788024" y="110513"/>
            <a:ext cx="4176464" cy="246991"/>
          </a:xfrm>
          <a:prstGeom prst="rect">
            <a:avLst/>
          </a:prstGeom>
          <a:noFill/>
          <a:ln>
            <a:noFill/>
          </a:ln>
        </p:spPr>
        <p:txBody>
          <a:bodyPr anchorCtr="0" anchor="t" bIns="45700" lIns="91425" spcFirstLastPara="1" rIns="91425" wrap="square" tIns="45700">
            <a:noAutofit/>
          </a:bodyPr>
          <a:lstStyle/>
          <a:p>
            <a:pPr indent="0" lvl="0" marL="0" marR="0" rtl="0" algn="l">
              <a:lnSpc>
                <a:spcPct val="110000"/>
              </a:lnSpc>
              <a:spcBef>
                <a:spcPts val="0"/>
              </a:spcBef>
              <a:spcAft>
                <a:spcPts val="0"/>
              </a:spcAft>
              <a:buClr>
                <a:srgbClr val="FA4F10"/>
              </a:buClr>
              <a:buFont typeface="Calibri"/>
              <a:buNone/>
            </a:pPr>
            <a:r>
              <a:rPr b="0" i="0" lang="es" sz="1400" u="none" cap="none" strike="noStrike">
                <a:solidFill>
                  <a:srgbClr val="FA4F10"/>
                </a:solidFill>
                <a:latin typeface="Calibri"/>
                <a:ea typeface="Calibri"/>
                <a:cs typeface="Calibri"/>
                <a:sym typeface="Calibri"/>
              </a:rPr>
              <a:t>La importancia de un buen título en presentaciones</a:t>
            </a:r>
            <a:endParaRPr b="0" i="1" sz="1400" u="none" cap="none" strike="noStrike">
              <a:solidFill>
                <a:srgbClr val="FA4F10"/>
              </a:solidFill>
              <a:latin typeface="Calibri"/>
              <a:ea typeface="Calibri"/>
              <a:cs typeface="Calibri"/>
              <a:sym typeface="Calibri"/>
            </a:endParaRPr>
          </a:p>
        </p:txBody>
      </p:sp>
      <p:sp>
        <p:nvSpPr>
          <p:cNvPr id="69" name="Google Shape;69;p15"/>
          <p:cNvSpPr txBox="1"/>
          <p:nvPr/>
        </p:nvSpPr>
        <p:spPr>
          <a:xfrm>
            <a:off x="730409" y="3053882"/>
            <a:ext cx="961271" cy="140807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11600" u="none" cap="none" strike="noStrike">
                <a:solidFill>
                  <a:srgbClr val="F2F2F2"/>
                </a:solidFill>
                <a:latin typeface="Calibri"/>
                <a:ea typeface="Calibri"/>
                <a:cs typeface="Calibri"/>
                <a:sym typeface="Calibri"/>
              </a:rPr>
              <a:t>1</a:t>
            </a:r>
            <a:endParaRPr b="1" i="0" sz="11600" u="none" cap="none" strike="noStrike">
              <a:solidFill>
                <a:srgbClr val="F2F2F2"/>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Índice">
  <p:cSld name="Índice">
    <p:spTree>
      <p:nvGrpSpPr>
        <p:cNvPr id="70" name="Shape 70"/>
        <p:cNvGrpSpPr/>
        <p:nvPr/>
      </p:nvGrpSpPr>
      <p:grpSpPr>
        <a:xfrm>
          <a:off x="0" y="0"/>
          <a:ext cx="0" cy="0"/>
          <a:chOff x="0" y="0"/>
          <a:chExt cx="0" cy="0"/>
        </a:xfrm>
      </p:grpSpPr>
      <p:sp>
        <p:nvSpPr>
          <p:cNvPr id="71" name="Google Shape;71;p16"/>
          <p:cNvSpPr txBox="1"/>
          <p:nvPr/>
        </p:nvSpPr>
        <p:spPr>
          <a:xfrm>
            <a:off x="668362" y="1229656"/>
            <a:ext cx="7648054" cy="1989775"/>
          </a:xfrm>
          <a:prstGeom prst="rect">
            <a:avLst/>
          </a:prstGeom>
          <a:noFill/>
          <a:ln>
            <a:noFill/>
          </a:ln>
        </p:spPr>
        <p:txBody>
          <a:bodyPr anchorCtr="0" anchor="t" bIns="45700" lIns="0" spcFirstLastPara="1" rIns="0" wrap="square" tIns="45700">
            <a:noAutofit/>
          </a:bodyPr>
          <a:lstStyle/>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Introducción</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El tema este, pero se me fue de las manos y la cosa saltó de línea</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Lo de más allá</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Lo importante</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No olvidarse</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Esto es un índice dummy</a:t>
            </a:r>
            <a:endParaRPr b="0" i="0" sz="1600" u="none" cap="none" strike="noStrike">
              <a:solidFill>
                <a:schemeClr val="dk1"/>
              </a:solidFill>
              <a:latin typeface="Calibri"/>
              <a:ea typeface="Calibri"/>
              <a:cs typeface="Calibri"/>
              <a:sym typeface="Calibri"/>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El “conceto”</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Hazlo bien</a:t>
            </a:r>
            <a:endParaRPr b="0" i="0" sz="1600" u="none" cap="none" strike="noStrike">
              <a:solidFill>
                <a:schemeClr val="dk1"/>
              </a:solidFill>
              <a:latin typeface="Calibri"/>
              <a:ea typeface="Calibri"/>
              <a:cs typeface="Calibri"/>
              <a:sym typeface="Calibri"/>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Elegante pero desenfadado</a:t>
            </a:r>
            <a:endParaRPr b="0" i="0" sz="1600" u="none" cap="none" strike="noStrike">
              <a:solidFill>
                <a:schemeClr val="dk1"/>
              </a:solidFill>
              <a:latin typeface="Calibri"/>
              <a:ea typeface="Calibri"/>
              <a:cs typeface="Calibri"/>
              <a:sym typeface="Calibri"/>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Al fin</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Un índice de 11 puntos es un mal asunto</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Pero si es necesario, mejor emplear este espacio en lugar de seguir estirando el asunto</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Coda; después del final</a:t>
            </a:r>
            <a:endParaRPr b="0" i="0" sz="1600" u="none" cap="none" strike="noStrike">
              <a:solidFill>
                <a:schemeClr val="dk1"/>
              </a:solidFill>
              <a:latin typeface="Calibri"/>
              <a:ea typeface="Calibri"/>
              <a:cs typeface="Calibri"/>
              <a:sym typeface="Calibri"/>
            </a:endParaRPr>
          </a:p>
        </p:txBody>
      </p:sp>
      <p:sp>
        <p:nvSpPr>
          <p:cNvPr id="72" name="Google Shape;72;p16"/>
          <p:cNvSpPr/>
          <p:nvPr/>
        </p:nvSpPr>
        <p:spPr>
          <a:xfrm>
            <a:off x="634313" y="357504"/>
            <a:ext cx="1624806" cy="424429"/>
          </a:xfrm>
          <a:prstGeom prst="rect">
            <a:avLst/>
          </a:prstGeom>
          <a:noFill/>
          <a:ln>
            <a:noFill/>
          </a:ln>
        </p:spPr>
        <p:txBody>
          <a:bodyPr anchorCtr="0" anchor="t" bIns="45700" lIns="0" spcFirstLastPara="1" rIns="0" wrap="square" tIns="45700">
            <a:noAutofit/>
          </a:bodyPr>
          <a:lstStyle/>
          <a:p>
            <a:pPr indent="0" lvl="0" marL="0" marR="0" rtl="0" algn="l">
              <a:lnSpc>
                <a:spcPct val="110000"/>
              </a:lnSpc>
              <a:spcBef>
                <a:spcPts val="0"/>
              </a:spcBef>
              <a:spcAft>
                <a:spcPts val="0"/>
              </a:spcAft>
              <a:buClr>
                <a:srgbClr val="FA4F10"/>
              </a:buClr>
              <a:buFont typeface="Calibri"/>
              <a:buNone/>
            </a:pPr>
            <a:r>
              <a:rPr b="1" i="0" lang="es" sz="3200" u="none" cap="none" strike="noStrike">
                <a:solidFill>
                  <a:srgbClr val="FA4F10"/>
                </a:solidFill>
                <a:latin typeface="Calibri"/>
                <a:ea typeface="Calibri"/>
                <a:cs typeface="Calibri"/>
                <a:sym typeface="Calibri"/>
              </a:rPr>
              <a:t>Índice</a:t>
            </a:r>
            <a:endParaRPr b="1" i="0" sz="3200" u="none" cap="none" strike="noStrike">
              <a:solidFill>
                <a:srgbClr val="FA4F10"/>
              </a:solidFill>
              <a:latin typeface="Calibri"/>
              <a:ea typeface="Calibri"/>
              <a:cs typeface="Calibri"/>
              <a:sym typeface="Calibri"/>
            </a:endParaRPr>
          </a:p>
        </p:txBody>
      </p:sp>
      <p:sp>
        <p:nvSpPr>
          <p:cNvPr id="73" name="Google Shape;73;p16"/>
          <p:cNvSpPr/>
          <p:nvPr/>
        </p:nvSpPr>
        <p:spPr>
          <a:xfrm>
            <a:off x="6372200" y="103198"/>
            <a:ext cx="2592288" cy="601731"/>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Logo de cliente o del tema a presentar (si procede) más pequeño que fuera</a:t>
            </a:r>
            <a:endParaRPr b="0" i="0" sz="1200" u="none" cap="none" strike="noStrike">
              <a:solidFill>
                <a:srgbClr val="0C0C0C"/>
              </a:solidFill>
              <a:latin typeface="Calibri"/>
              <a:ea typeface="Calibri"/>
              <a:cs typeface="Calibri"/>
              <a:sym typeface="Calibri"/>
            </a:endParaRPr>
          </a:p>
        </p:txBody>
      </p:sp>
      <p:sp>
        <p:nvSpPr>
          <p:cNvPr id="74" name="Google Shape;74;p16"/>
          <p:cNvSpPr/>
          <p:nvPr/>
        </p:nvSpPr>
        <p:spPr>
          <a:xfrm flipH="1">
            <a:off x="668361" y="4299942"/>
            <a:ext cx="4022924" cy="432048"/>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Clr>
                <a:srgbClr val="0C0C0C"/>
              </a:buClr>
              <a:buFont typeface="Calibri"/>
              <a:buNone/>
            </a:pPr>
            <a:r>
              <a:rPr b="0" i="0" lang="es" sz="1400" u="none" cap="none" strike="noStrike">
                <a:solidFill>
                  <a:srgbClr val="0C0C0C"/>
                </a:solidFill>
                <a:latin typeface="Calibri"/>
                <a:ea typeface="Calibri"/>
                <a:cs typeface="Calibri"/>
                <a:sym typeface="Calibri"/>
              </a:rPr>
              <a:t>Nacho</a:t>
            </a:r>
            <a:r>
              <a:rPr b="0" i="0" lang="es" sz="1600" u="none" cap="none" strike="noStrike">
                <a:solidFill>
                  <a:srgbClr val="0C0C0C"/>
                </a:solidFill>
                <a:latin typeface="Calibri"/>
                <a:ea typeface="Calibri"/>
                <a:cs typeface="Calibri"/>
                <a:sym typeface="Calibri"/>
              </a:rPr>
              <a:t> Cabrera</a:t>
            </a:r>
            <a:endParaRPr/>
          </a:p>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Socio Director y Gerente de Cuenta</a:t>
            </a:r>
            <a:endParaRPr b="0" i="0" sz="1100" u="none" cap="none" strike="noStrike">
              <a:solidFill>
                <a:srgbClr val="7F7F7F"/>
              </a:solidFill>
              <a:latin typeface="Calibri"/>
              <a:ea typeface="Calibri"/>
              <a:cs typeface="Calibri"/>
              <a:sym typeface="Calibri"/>
            </a:endParaRPr>
          </a:p>
          <a:p>
            <a:pPr indent="0" lvl="0" marL="0" marR="0" rtl="0" algn="l">
              <a:spcBef>
                <a:spcPts val="0"/>
              </a:spcBef>
              <a:spcAft>
                <a:spcPts val="0"/>
              </a:spcAft>
              <a:buNone/>
            </a:pPr>
            <a:r>
              <a:rPr b="0" i="0" lang="es" sz="1100" u="sng" cap="none" strike="noStrike">
                <a:solidFill>
                  <a:srgbClr val="FA4F10"/>
                </a:solidFill>
                <a:latin typeface="Calibri"/>
                <a:ea typeface="Calibri"/>
                <a:cs typeface="Calibri"/>
                <a:sym typeface="Calibri"/>
              </a:rPr>
              <a:t>icabrera@paradigmatecnologico.com</a:t>
            </a:r>
            <a:endParaRPr/>
          </a:p>
        </p:txBody>
      </p:sp>
      <p:cxnSp>
        <p:nvCxnSpPr>
          <p:cNvPr id="75" name="Google Shape;75;p16"/>
          <p:cNvCxnSpPr/>
          <p:nvPr/>
        </p:nvCxnSpPr>
        <p:spPr>
          <a:xfrm>
            <a:off x="668362" y="4171391"/>
            <a:ext cx="3831630" cy="0"/>
          </a:xfrm>
          <a:prstGeom prst="straightConnector1">
            <a:avLst/>
          </a:prstGeom>
          <a:noFill/>
          <a:ln cap="flat" cmpd="sng" w="12700">
            <a:solidFill>
              <a:srgbClr val="FA4F10"/>
            </a:solidFill>
            <a:prstDash val="solid"/>
            <a:round/>
            <a:headEnd len="sm" w="sm" type="none"/>
            <a:tailEnd len="sm" w="sm" type="none"/>
          </a:ln>
        </p:spPr>
      </p:cxnSp>
      <p:sp>
        <p:nvSpPr>
          <p:cNvPr id="76" name="Google Shape;76;p16"/>
          <p:cNvSpPr/>
          <p:nvPr/>
        </p:nvSpPr>
        <p:spPr>
          <a:xfrm flipH="1">
            <a:off x="4644009" y="4299941"/>
            <a:ext cx="3409430" cy="432049"/>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Clr>
                <a:srgbClr val="0C0C0C"/>
              </a:buClr>
              <a:buFont typeface="Calibri"/>
              <a:buNone/>
            </a:pPr>
            <a:r>
              <a:rPr b="0" i="0" lang="es" sz="1400" u="none" cap="none" strike="noStrike">
                <a:solidFill>
                  <a:srgbClr val="0C0C0C"/>
                </a:solidFill>
                <a:latin typeface="Calibri"/>
                <a:ea typeface="Calibri"/>
                <a:cs typeface="Calibri"/>
                <a:sym typeface="Calibri"/>
              </a:rPr>
              <a:t>Señor Lobo (o Sr. Harvey)</a:t>
            </a:r>
            <a:endParaRPr b="0" i="0" sz="1600" u="none" cap="none" strike="noStrike">
              <a:solidFill>
                <a:srgbClr val="0C0C0C"/>
              </a:solidFill>
              <a:latin typeface="Calibri"/>
              <a:ea typeface="Calibri"/>
              <a:cs typeface="Calibri"/>
              <a:sym typeface="Calibri"/>
            </a:endParaRPr>
          </a:p>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Responsible de ajustes de plantilla</a:t>
            </a:r>
            <a:endParaRPr b="0" i="0" sz="1100" u="none" cap="none" strike="noStrike">
              <a:solidFill>
                <a:srgbClr val="7F7F7F"/>
              </a:solidFill>
              <a:latin typeface="Calibri"/>
              <a:ea typeface="Calibri"/>
              <a:cs typeface="Calibri"/>
              <a:sym typeface="Calibri"/>
            </a:endParaRPr>
          </a:p>
          <a:p>
            <a:pPr indent="0" lvl="0" marL="0" marR="0" rtl="0" algn="l">
              <a:spcBef>
                <a:spcPts val="0"/>
              </a:spcBef>
              <a:spcAft>
                <a:spcPts val="0"/>
              </a:spcAft>
              <a:buNone/>
            </a:pPr>
            <a:r>
              <a:rPr b="0" i="0" lang="es" sz="1100" u="sng" cap="none" strike="noStrike">
                <a:solidFill>
                  <a:srgbClr val="FA4F10"/>
                </a:solidFill>
                <a:latin typeface="Calibri"/>
                <a:ea typeface="Calibri"/>
                <a:cs typeface="Calibri"/>
                <a:sym typeface="Calibri"/>
              </a:rPr>
              <a:t>mrlobo@paradigmatecnologico.com</a:t>
            </a:r>
            <a:endParaRPr/>
          </a:p>
        </p:txBody>
      </p:sp>
      <p:cxnSp>
        <p:nvCxnSpPr>
          <p:cNvPr id="77" name="Google Shape;77;p16"/>
          <p:cNvCxnSpPr/>
          <p:nvPr/>
        </p:nvCxnSpPr>
        <p:spPr>
          <a:xfrm>
            <a:off x="4644010" y="4171391"/>
            <a:ext cx="3697461" cy="0"/>
          </a:xfrm>
          <a:prstGeom prst="straightConnector1">
            <a:avLst/>
          </a:prstGeom>
          <a:noFill/>
          <a:ln cap="flat" cmpd="sng" w="12700">
            <a:solidFill>
              <a:srgbClr val="FA4F10"/>
            </a:solidFill>
            <a:prstDash val="solid"/>
            <a:round/>
            <a:headEnd len="sm" w="sm" type="none"/>
            <a:tailEnd len="sm" w="sm" type="none"/>
          </a:ln>
        </p:spPr>
      </p:cxnSp>
      <p:sp>
        <p:nvSpPr>
          <p:cNvPr id="78" name="Google Shape;78;p16"/>
          <p:cNvSpPr/>
          <p:nvPr/>
        </p:nvSpPr>
        <p:spPr>
          <a:xfrm>
            <a:off x="668360" y="3894392"/>
            <a:ext cx="3831632" cy="276999"/>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800" u="none" cap="none" strike="noStrike">
                <a:solidFill>
                  <a:srgbClr val="FA4F10"/>
                </a:solidFill>
                <a:latin typeface="Calibri"/>
                <a:ea typeface="Calibri"/>
                <a:cs typeface="Calibri"/>
                <a:sym typeface="Calibri"/>
              </a:rPr>
              <a:t>Autores</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ágina estandar">
  <p:cSld name="Página estandar">
    <p:spTree>
      <p:nvGrpSpPr>
        <p:cNvPr id="79" name="Shape 79"/>
        <p:cNvGrpSpPr/>
        <p:nvPr/>
      </p:nvGrpSpPr>
      <p:grpSpPr>
        <a:xfrm>
          <a:off x="0" y="0"/>
          <a:ext cx="0" cy="0"/>
          <a:chOff x="0" y="0"/>
          <a:chExt cx="0" cy="0"/>
        </a:xfrm>
      </p:grpSpPr>
      <p:sp>
        <p:nvSpPr>
          <p:cNvPr id="80" name="Google Shape;80;p17"/>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1  Título de la sección según el índice</a:t>
            </a:r>
            <a:endParaRPr b="0" i="0" sz="1800" u="none" cap="none" strike="noStrike">
              <a:solidFill>
                <a:srgbClr val="0C0C0C"/>
              </a:solidFill>
              <a:latin typeface="Calibri"/>
              <a:ea typeface="Calibri"/>
              <a:cs typeface="Calibri"/>
              <a:sym typeface="Calibri"/>
            </a:endParaRPr>
          </a:p>
        </p:txBody>
      </p:sp>
      <p:sp>
        <p:nvSpPr>
          <p:cNvPr id="81" name="Google Shape;81;p17"/>
          <p:cNvSpPr txBox="1"/>
          <p:nvPr/>
        </p:nvSpPr>
        <p:spPr>
          <a:xfrm>
            <a:off x="642938" y="944162"/>
            <a:ext cx="7858125" cy="3554819"/>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No existen fórmulas seguras ni frameworks, ni plantillas que lo den hecho. Para comunicar una idea sólo sirve pensar bien cómo comunicarla. Al menos sí existen algunas </a:t>
            </a:r>
            <a:r>
              <a:rPr b="1" i="0" lang="es" sz="1600" u="none" cap="none" strike="noStrike">
                <a:solidFill>
                  <a:srgbClr val="3F3F3F"/>
                </a:solidFill>
                <a:latin typeface="Calibri"/>
                <a:ea typeface="Calibri"/>
                <a:cs typeface="Calibri"/>
                <a:sym typeface="Calibri"/>
              </a:rPr>
              <a:t>buenas prácticas</a:t>
            </a:r>
            <a:r>
              <a:rPr b="0" i="0" lang="es" sz="1600" u="none" cap="none" strike="noStrike">
                <a:solidFill>
                  <a:srgbClr val="3F3F3F"/>
                </a:solidFill>
                <a:latin typeface="Calibri"/>
                <a:ea typeface="Calibri"/>
                <a:cs typeface="Calibri"/>
                <a:sym typeface="Calibri"/>
              </a:rPr>
              <a:t>, mientras te contamos algunas de ellas encontrarás fragmentos reutilizables para tu presentación.</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Este documento es un </a:t>
            </a:r>
            <a:r>
              <a:rPr b="1" i="0" lang="es" sz="1600" u="none" cap="none" strike="noStrike">
                <a:solidFill>
                  <a:srgbClr val="3F3F3F"/>
                </a:solidFill>
                <a:latin typeface="Calibri"/>
                <a:ea typeface="Calibri"/>
                <a:cs typeface="Calibri"/>
                <a:sym typeface="Calibri"/>
              </a:rPr>
              <a:t>.PPT </a:t>
            </a:r>
            <a:r>
              <a:rPr b="0" i="0" lang="es" sz="1600" u="none" cap="none" strike="noStrike">
                <a:solidFill>
                  <a:srgbClr val="3F3F3F"/>
                </a:solidFill>
                <a:latin typeface="Calibri"/>
                <a:ea typeface="Calibri"/>
                <a:cs typeface="Calibri"/>
                <a:sym typeface="Calibri"/>
              </a:rPr>
              <a:t>válido a partir de la versión 2007, si lo abres con cualquier otra cosa los resultados pueden ser inesperados. </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1.1 </a:t>
            </a:r>
            <a:r>
              <a:rPr b="0" i="0" lang="es" sz="2000" u="none" cap="none" strike="noStrike">
                <a:solidFill>
                  <a:srgbClr val="FA4F10"/>
                </a:solidFill>
                <a:latin typeface="Calibri"/>
                <a:ea typeface="Calibri"/>
                <a:cs typeface="Calibri"/>
                <a:sym typeface="Calibri"/>
              </a:rPr>
              <a:t>Haz apartadillos como este</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Evita ladrillos de texto que nadie lee, si no te queda otra al menos hazlo lo menos posible e intenta hacer más amigable la lectura, utiliza bien los signos de puntuación, relee varias veces, ponte en lugar de tu audiencia y haz llamadas de atención para que no pierdan el hilo.</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Utiliza secciones, puntos y aparte, </a:t>
            </a:r>
            <a:r>
              <a:rPr b="1" i="0" lang="es" sz="1600" u="none" cap="none" strike="noStrike">
                <a:solidFill>
                  <a:srgbClr val="3F3F3F"/>
                </a:solidFill>
                <a:latin typeface="Calibri"/>
                <a:ea typeface="Calibri"/>
                <a:cs typeface="Calibri"/>
                <a:sym typeface="Calibri"/>
              </a:rPr>
              <a:t>destaca cosas importantes en negrita. </a:t>
            </a:r>
            <a:r>
              <a:rPr b="0" i="0" lang="es" sz="1600" u="none" cap="none" strike="noStrike">
                <a:solidFill>
                  <a:srgbClr val="3F3F3F"/>
                </a:solidFill>
                <a:latin typeface="Calibri"/>
                <a:ea typeface="Calibri"/>
                <a:cs typeface="Calibri"/>
                <a:sym typeface="Calibri"/>
              </a:rPr>
              <a:t>Ellos no llevan horas pensando en la presentación, no la tienen interiorizada. Cuando no hay nada que leer encontrarás texto dummy en latin… venenatis sit magna venenatis aliquam commodo aliquet donec ac taciti, nam hac aenean tempor hac placerat .</a:t>
            </a:r>
            <a:endParaRPr/>
          </a:p>
        </p:txBody>
      </p:sp>
      <p:sp>
        <p:nvSpPr>
          <p:cNvPr id="82" name="Google Shape;82;p17"/>
          <p:cNvSpPr/>
          <p:nvPr/>
        </p:nvSpPr>
        <p:spPr>
          <a:xfrm>
            <a:off x="9540552" y="2247714"/>
            <a:ext cx="5112568" cy="378042"/>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83" name="Google Shape;83;p17"/>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84" name="Google Shape;84;p17"/>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85" name="Google Shape;85;p17"/>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ágina estandar con pastilla ">
  <p:cSld name="Página estandar con pastilla ">
    <p:spTree>
      <p:nvGrpSpPr>
        <p:cNvPr id="86" name="Shape 86"/>
        <p:cNvGrpSpPr/>
        <p:nvPr/>
      </p:nvGrpSpPr>
      <p:grpSpPr>
        <a:xfrm>
          <a:off x="0" y="0"/>
          <a:ext cx="0" cy="0"/>
          <a:chOff x="0" y="0"/>
          <a:chExt cx="0" cy="0"/>
        </a:xfrm>
      </p:grpSpPr>
      <p:sp>
        <p:nvSpPr>
          <p:cNvPr id="87" name="Google Shape;87;p18"/>
          <p:cNvSpPr txBox="1"/>
          <p:nvPr/>
        </p:nvSpPr>
        <p:spPr>
          <a:xfrm>
            <a:off x="642938" y="1295880"/>
            <a:ext cx="7858125" cy="3185488"/>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No existen fórmulas seguras ni frameworks, ni plantillas que lo den hecho. Para comunicar una idea sólo sirve pensar bien cómo comunicarla. Al menos sí existen algunas </a:t>
            </a:r>
            <a:r>
              <a:rPr b="1" i="0" lang="es" sz="1600" u="none" cap="none" strike="noStrike">
                <a:solidFill>
                  <a:srgbClr val="3F3F3F"/>
                </a:solidFill>
                <a:latin typeface="Calibri"/>
                <a:ea typeface="Calibri"/>
                <a:cs typeface="Calibri"/>
                <a:sym typeface="Calibri"/>
              </a:rPr>
              <a:t>buenas prácticas</a:t>
            </a:r>
            <a:r>
              <a:rPr b="0" i="0" lang="es" sz="1600" u="none" cap="none" strike="noStrike">
                <a:solidFill>
                  <a:srgbClr val="3F3F3F"/>
                </a:solidFill>
                <a:latin typeface="Calibri"/>
                <a:ea typeface="Calibri"/>
                <a:cs typeface="Calibri"/>
                <a:sym typeface="Calibri"/>
              </a:rPr>
              <a:t>, mientras te contamos algunas de ellas encontrarás fragmentos reutilizables para tu presentación.</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Este documento es un </a:t>
            </a:r>
            <a:r>
              <a:rPr b="1" i="0" lang="es" sz="1600" u="none" cap="none" strike="noStrike">
                <a:solidFill>
                  <a:srgbClr val="3F3F3F"/>
                </a:solidFill>
                <a:latin typeface="Calibri"/>
                <a:ea typeface="Calibri"/>
                <a:cs typeface="Calibri"/>
                <a:sym typeface="Calibri"/>
              </a:rPr>
              <a:t>.PPT </a:t>
            </a:r>
            <a:r>
              <a:rPr b="0" i="0" lang="es" sz="1600" u="none" cap="none" strike="noStrike">
                <a:solidFill>
                  <a:srgbClr val="3F3F3F"/>
                </a:solidFill>
                <a:latin typeface="Calibri"/>
                <a:ea typeface="Calibri"/>
                <a:cs typeface="Calibri"/>
                <a:sym typeface="Calibri"/>
              </a:rPr>
              <a:t>válido a partir de la versión 2007, si lo abres con cualquier otra cosa los resultados pueden ser inesperados. </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1.1 </a:t>
            </a:r>
            <a:r>
              <a:rPr b="0" i="0" lang="es" sz="2000" u="none" cap="none" strike="noStrike">
                <a:solidFill>
                  <a:srgbClr val="FA4F10"/>
                </a:solidFill>
                <a:latin typeface="Calibri"/>
                <a:ea typeface="Calibri"/>
                <a:cs typeface="Calibri"/>
                <a:sym typeface="Calibri"/>
              </a:rPr>
              <a:t>Haz apartadillos como este</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Evita ladrillos de texto que nadie lee, si no te queda otra al menos hazlo lo menos posible e intenta hacer más amigable la lectura, utiliza bien los signos de puntuación, relee varias veces, ponte en lugar de tu audiencia y haz llamadas de atención para que no pierdan el hilo.</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Utiliza secciones, puntos y aparte, </a:t>
            </a:r>
            <a:r>
              <a:rPr b="1" i="0" lang="es" sz="1600" u="none" cap="none" strike="noStrike">
                <a:solidFill>
                  <a:srgbClr val="3F3F3F"/>
                </a:solidFill>
                <a:latin typeface="Calibri"/>
                <a:ea typeface="Calibri"/>
                <a:cs typeface="Calibri"/>
                <a:sym typeface="Calibri"/>
              </a:rPr>
              <a:t>destaca cosas importantes en negrita. </a:t>
            </a:r>
            <a:r>
              <a:rPr b="0" i="0" lang="es" sz="1600" u="none" cap="none" strike="noStrike">
                <a:solidFill>
                  <a:srgbClr val="3F3F3F"/>
                </a:solidFill>
                <a:latin typeface="Calibri"/>
                <a:ea typeface="Calibri"/>
                <a:cs typeface="Calibri"/>
                <a:sym typeface="Calibri"/>
              </a:rPr>
              <a:t>Ellos no llevan horas pensando en la presentación, no la tienen interiorizada. </a:t>
            </a:r>
            <a:endParaRPr/>
          </a:p>
        </p:txBody>
      </p:sp>
      <p:sp>
        <p:nvSpPr>
          <p:cNvPr id="88" name="Google Shape;88;p18"/>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89" name="Google Shape;89;p18"/>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90" name="Google Shape;90;p18"/>
          <p:cNvSpPr/>
          <p:nvPr/>
        </p:nvSpPr>
        <p:spPr>
          <a:xfrm>
            <a:off x="9468544" y="4407954"/>
            <a:ext cx="2736304" cy="735546"/>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otro espacio en blanco que dejamos para no saturar y que los que te leen puedan respirar un poco.</a:t>
            </a:r>
            <a:endParaRPr b="0" i="0" sz="1200" u="none" cap="none" strike="noStrike">
              <a:solidFill>
                <a:srgbClr val="0C0C0C"/>
              </a:solidFill>
              <a:latin typeface="Calibri"/>
              <a:ea typeface="Calibri"/>
              <a:cs typeface="Calibri"/>
              <a:sym typeface="Calibri"/>
            </a:endParaRPr>
          </a:p>
        </p:txBody>
      </p:sp>
      <p:pic>
        <p:nvPicPr>
          <p:cNvPr id="91" name="Google Shape;91;p18"/>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92" name="Google Shape;92;p18"/>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1  El mismo título de antes, pero con apoyo debajo</a:t>
            </a:r>
            <a:endParaRPr b="0" i="0" sz="1800" u="none" cap="none" strike="noStrike">
              <a:solidFill>
                <a:srgbClr val="0C0C0C"/>
              </a:solidFill>
              <a:latin typeface="Calibri"/>
              <a:ea typeface="Calibri"/>
              <a:cs typeface="Calibri"/>
              <a:sym typeface="Calibri"/>
            </a:endParaRPr>
          </a:p>
        </p:txBody>
      </p:sp>
      <p:sp>
        <p:nvSpPr>
          <p:cNvPr id="93" name="Google Shape;93;p18"/>
          <p:cNvSpPr/>
          <p:nvPr/>
        </p:nvSpPr>
        <p:spPr>
          <a:xfrm>
            <a:off x="642938" y="573528"/>
            <a:ext cx="7858125"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Puedes meter una pastilla de segunda magnitud si te hace falta</a:t>
            </a:r>
            <a:endParaRPr b="0" i="0" sz="2000" u="none" cap="none" strike="noStrike">
              <a:solidFill>
                <a:schemeClr val="lt1"/>
              </a:solidFill>
              <a:latin typeface="Calibri"/>
              <a:ea typeface="Calibri"/>
              <a:cs typeface="Calibri"/>
              <a:sym typeface="Calibri"/>
            </a:endParaRPr>
          </a:p>
        </p:txBody>
      </p:sp>
      <p:sp>
        <p:nvSpPr>
          <p:cNvPr id="94" name="Google Shape;94;p18"/>
          <p:cNvSpPr/>
          <p:nvPr/>
        </p:nvSpPr>
        <p:spPr>
          <a:xfrm>
            <a:off x="9468544" y="550329"/>
            <a:ext cx="2736304" cy="995307"/>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Para que la cosa funcione esta pastilla de color naranja tiene que estar posicionada por encima de la del título.</a:t>
            </a:r>
            <a:endParaRPr b="0" i="0" sz="12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jemplo listas">
  <p:cSld name="Ejemplo listas">
    <p:spTree>
      <p:nvGrpSpPr>
        <p:cNvPr id="95" name="Shape 95"/>
        <p:cNvGrpSpPr/>
        <p:nvPr/>
      </p:nvGrpSpPr>
      <p:grpSpPr>
        <a:xfrm>
          <a:off x="0" y="0"/>
          <a:ext cx="0" cy="0"/>
          <a:chOff x="0" y="0"/>
          <a:chExt cx="0" cy="0"/>
        </a:xfrm>
      </p:grpSpPr>
      <p:sp>
        <p:nvSpPr>
          <p:cNvPr id="96" name="Google Shape;96;p19"/>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97" name="Google Shape;97;p19"/>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98" name="Google Shape;98;p19"/>
          <p:cNvSpPr txBox="1"/>
          <p:nvPr/>
        </p:nvSpPr>
        <p:spPr>
          <a:xfrm>
            <a:off x="642938" y="843558"/>
            <a:ext cx="8033518" cy="2781531"/>
          </a:xfrm>
          <a:prstGeom prst="rect">
            <a:avLst/>
          </a:prstGeom>
          <a:noFill/>
          <a:ln>
            <a:noFill/>
          </a:ln>
        </p:spPr>
        <p:txBody>
          <a:bodyPr anchorCtr="0" anchor="t" bIns="0" lIns="0" spcFirstLastPara="1" rIns="0" wrap="square" tIns="45700">
            <a:noAutofit/>
          </a:bodyPr>
          <a:lstStyle/>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2.1 </a:t>
            </a:r>
            <a:r>
              <a:rPr b="0" i="0" lang="es" sz="2000" u="none" cap="none" strike="noStrike">
                <a:solidFill>
                  <a:srgbClr val="FA4F10"/>
                </a:solidFill>
                <a:latin typeface="Calibri"/>
                <a:ea typeface="Calibri"/>
                <a:cs typeface="Calibri"/>
                <a:sym typeface="Calibri"/>
              </a:rPr>
              <a:t>Ejemplo de listas</a:t>
            </a:r>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1" marL="457200" marR="0" rtl="0" algn="l">
              <a:lnSpc>
                <a:spcPct val="100000"/>
              </a:lnSpc>
              <a:spcBef>
                <a:spcPts val="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 No descubrimos la rueda aquí, porque no hay nada que descubrir. Si tenemos textos largos mostramos las dos líneas.</a:t>
            </a:r>
            <a:endParaRPr/>
          </a:p>
          <a:p>
            <a:pPr indent="0" lvl="1" marL="457200" marR="0" rtl="0" algn="l">
              <a:lnSpc>
                <a:spcPct val="100000"/>
              </a:lnSpc>
              <a:spcBef>
                <a:spcPts val="120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 Después de cada elemento del listado tenemos  más espacio; esto apoya al bullet del listado para que nos lean mejor</a:t>
            </a:r>
            <a:endParaRPr b="0" i="0" sz="1600" u="none" cap="none" strike="noStrike">
              <a:solidFill>
                <a:srgbClr val="0D0D0D"/>
              </a:solidFill>
              <a:latin typeface="Calibri"/>
              <a:ea typeface="Calibri"/>
              <a:cs typeface="Calibri"/>
              <a:sym typeface="Calibri"/>
            </a:endParaRPr>
          </a:p>
          <a:p>
            <a:pPr indent="0" lvl="1" marL="457200" marR="0" rtl="0" algn="l">
              <a:lnSpc>
                <a:spcPct val="100000"/>
              </a:lnSpc>
              <a:spcBef>
                <a:spcPts val="120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 Potenti sit venenatis sit magna sui euisimo dictum commodo laoreet sodales voluptat:</a:t>
            </a:r>
            <a:endParaRPr/>
          </a:p>
          <a:p>
            <a:pPr indent="-182450" lvl="2" marL="1185750" marR="0" rtl="0" algn="l">
              <a:lnSpc>
                <a:spcPct val="100000"/>
              </a:lnSpc>
              <a:spcBef>
                <a:spcPts val="1200"/>
              </a:spcBef>
              <a:spcAft>
                <a:spcPts val="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 LinkedIn</a:t>
            </a:r>
            <a:endParaRPr b="0" i="0" sz="1600" u="none" cap="none" strike="noStrike">
              <a:solidFill>
                <a:srgbClr val="0D0D0D"/>
              </a:solidFill>
              <a:latin typeface="Calibri"/>
              <a:ea typeface="Calibri"/>
              <a:cs typeface="Calibri"/>
              <a:sym typeface="Calibri"/>
            </a:endParaRPr>
          </a:p>
          <a:p>
            <a:pPr indent="-182450" lvl="2" marL="1185750" marR="0" rtl="0" algn="l">
              <a:lnSpc>
                <a:spcPct val="100000"/>
              </a:lnSpc>
              <a:spcBef>
                <a:spcPts val="1200"/>
              </a:spcBef>
              <a:spcAft>
                <a:spcPts val="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 Infojobs </a:t>
            </a:r>
            <a:endParaRPr/>
          </a:p>
          <a:p>
            <a:pPr indent="-182450" lvl="2" marL="1185750" marR="0" rtl="0" algn="l">
              <a:lnSpc>
                <a:spcPct val="100000"/>
              </a:lnSpc>
              <a:spcBef>
                <a:spcPts val="1200"/>
              </a:spcBef>
              <a:spcAft>
                <a:spcPts val="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 Jobandtalent</a:t>
            </a:r>
            <a:endParaRPr b="0" i="0" sz="1600" u="none" cap="none" strike="noStrike">
              <a:solidFill>
                <a:srgbClr val="0D0D0D"/>
              </a:solidFill>
              <a:latin typeface="Calibri"/>
              <a:ea typeface="Calibri"/>
              <a:cs typeface="Calibri"/>
              <a:sym typeface="Calibri"/>
            </a:endParaRPr>
          </a:p>
          <a:p>
            <a:pPr indent="-182450" lvl="2" marL="1185750" marR="0" rtl="0" algn="l">
              <a:lnSpc>
                <a:spcPct val="100000"/>
              </a:lnSpc>
              <a:spcBef>
                <a:spcPts val="1200"/>
              </a:spcBef>
              <a:spcAft>
                <a:spcPts val="120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Facilisium esotera</a:t>
            </a:r>
            <a:endParaRPr b="0" i="0" sz="1600" u="none" cap="none" strike="noStrike">
              <a:solidFill>
                <a:srgbClr val="0D0D0D"/>
              </a:solidFill>
              <a:latin typeface="Calibri"/>
              <a:ea typeface="Calibri"/>
              <a:cs typeface="Calibri"/>
              <a:sym typeface="Calibri"/>
            </a:endParaRPr>
          </a:p>
        </p:txBody>
      </p:sp>
      <p:sp>
        <p:nvSpPr>
          <p:cNvPr id="99" name="Google Shape;99;p19"/>
          <p:cNvSpPr/>
          <p:nvPr/>
        </p:nvSpPr>
        <p:spPr>
          <a:xfrm>
            <a:off x="642938" y="3838712"/>
            <a:ext cx="8033518" cy="623248"/>
          </a:xfrm>
          <a:prstGeom prst="rect">
            <a:avLst/>
          </a:prstGeom>
          <a:solidFill>
            <a:schemeClr val="lt1"/>
          </a:solidFill>
          <a:ln>
            <a:noFill/>
          </a:ln>
        </p:spPr>
        <p:txBody>
          <a:bodyPr anchorCtr="0" anchor="t" bIns="45700" lIns="0" spcFirstLastPara="1" rIns="0" wrap="square" tIns="45700">
            <a:noAutofit/>
          </a:bodyPr>
          <a:lstStyle/>
          <a:p>
            <a:pPr indent="0" lvl="0" marL="0" marR="0" rtl="0" algn="ctr">
              <a:spcBef>
                <a:spcPts val="0"/>
              </a:spcBef>
              <a:spcAft>
                <a:spcPts val="0"/>
              </a:spcAft>
              <a:buNone/>
            </a:pPr>
            <a:r>
              <a:rPr b="0" i="0" lang="es" sz="2400" u="none" cap="none" strike="noStrike">
                <a:solidFill>
                  <a:srgbClr val="FA4F10"/>
                </a:solidFill>
                <a:latin typeface="Arial"/>
                <a:ea typeface="Arial"/>
                <a:cs typeface="Arial"/>
                <a:sym typeface="Arial"/>
              </a:rPr>
              <a:t>Aquí ponemos un texto que queremos resaltar sobre este apartado porque nos da la gana</a:t>
            </a:r>
            <a:endParaRPr b="0" i="0" sz="2400" u="none" cap="none" strike="noStrike">
              <a:solidFill>
                <a:srgbClr val="FA4F10"/>
              </a:solidFill>
              <a:latin typeface="Arial"/>
              <a:ea typeface="Arial"/>
              <a:cs typeface="Arial"/>
              <a:sym typeface="Arial"/>
            </a:endParaRPr>
          </a:p>
        </p:txBody>
      </p:sp>
      <p:pic>
        <p:nvPicPr>
          <p:cNvPr id="100" name="Google Shape;100;p19"/>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101" name="Google Shape;101;p19"/>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1  El mismo título de antes, pero con una lista</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Diseño personalizado">
  <p:cSld name="1_Diseño personalizado">
    <p:spTree>
      <p:nvGrpSpPr>
        <p:cNvPr id="102" name="Shape 102"/>
        <p:cNvGrpSpPr/>
        <p:nvPr/>
      </p:nvGrpSpPr>
      <p:grpSpPr>
        <a:xfrm>
          <a:off x="0" y="0"/>
          <a:ext cx="0" cy="0"/>
          <a:chOff x="0" y="0"/>
          <a:chExt cx="0" cy="0"/>
        </a:xfrm>
      </p:grpSpPr>
      <p:pic>
        <p:nvPicPr>
          <p:cNvPr id="103" name="Google Shape;103;p20"/>
          <p:cNvPicPr preferRelativeResize="0"/>
          <p:nvPr/>
        </p:nvPicPr>
        <p:blipFill>
          <a:blip r:embed="rId2">
            <a:alphaModFix/>
          </a:blip>
          <a:stretch>
            <a:fillRect/>
          </a:stretch>
        </p:blipFill>
        <p:spPr>
          <a:xfrm>
            <a:off x="4548209" y="1385301"/>
            <a:ext cx="2902203" cy="2518441"/>
          </a:xfrm>
          <a:prstGeom prst="rect">
            <a:avLst/>
          </a:prstGeom>
          <a:noFill/>
          <a:ln>
            <a:noFill/>
          </a:ln>
        </p:spPr>
      </p:pic>
      <p:sp>
        <p:nvSpPr>
          <p:cNvPr id="104" name="Google Shape;104;p20"/>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105" name="Google Shape;105;p20"/>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pic>
        <p:nvPicPr>
          <p:cNvPr id="106" name="Google Shape;106;p20"/>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107" name="Google Shape;107;p20"/>
          <p:cNvSpPr/>
          <p:nvPr/>
        </p:nvSpPr>
        <p:spPr>
          <a:xfrm flipH="1">
            <a:off x="4581524" y="4279403"/>
            <a:ext cx="4022924" cy="290568"/>
          </a:xfrm>
          <a:prstGeom prst="rect">
            <a:avLst/>
          </a:prstGeom>
          <a:no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Como pienso que la imagen es insuficiente le añado un pie informativo. Fíjate en el espacio que dejamos y en que alineamos esta caja de texto con el ancho de la imagen</a:t>
            </a:r>
            <a:endParaRPr b="0" i="0" sz="1100" u="none" cap="none" strike="noStrike">
              <a:solidFill>
                <a:srgbClr val="7F7F7F"/>
              </a:solidFill>
              <a:latin typeface="Calibri"/>
              <a:ea typeface="Calibri"/>
              <a:cs typeface="Calibri"/>
              <a:sym typeface="Calibri"/>
            </a:endParaRPr>
          </a:p>
        </p:txBody>
      </p:sp>
      <p:cxnSp>
        <p:nvCxnSpPr>
          <p:cNvPr id="108" name="Google Shape;108;p20"/>
          <p:cNvCxnSpPr/>
          <p:nvPr/>
        </p:nvCxnSpPr>
        <p:spPr>
          <a:xfrm>
            <a:off x="4581525" y="4171391"/>
            <a:ext cx="4022923" cy="0"/>
          </a:xfrm>
          <a:prstGeom prst="straightConnector1">
            <a:avLst/>
          </a:prstGeom>
          <a:noFill/>
          <a:ln cap="flat" cmpd="sng" w="12700">
            <a:solidFill>
              <a:srgbClr val="00C4DE"/>
            </a:solidFill>
            <a:prstDash val="solid"/>
            <a:round/>
            <a:headEnd len="sm" w="sm" type="none"/>
            <a:tailEnd len="sm" w="sm" type="none"/>
          </a:ln>
        </p:spPr>
      </p:cxnSp>
      <p:sp>
        <p:nvSpPr>
          <p:cNvPr id="109" name="Google Shape;109;p20"/>
          <p:cNvSpPr txBox="1"/>
          <p:nvPr/>
        </p:nvSpPr>
        <p:spPr>
          <a:xfrm>
            <a:off x="642939" y="944162"/>
            <a:ext cx="3641030" cy="3577903"/>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Fíjate en un periódico o revista. Cuando sus diseñadores quieren hacer atractiva la lectura hacen apartados para temas con entidad propia, destacados, ladillos, frases resumen y todo eso en papel.</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rgbClr val="3F3F3F"/>
                </a:solidFill>
                <a:latin typeface="Calibri"/>
                <a:ea typeface="Calibri"/>
                <a:cs typeface="Calibri"/>
                <a:sym typeface="Calibri"/>
              </a:rPr>
              <a:t>En pantalla es aun más difícil </a:t>
            </a:r>
            <a:r>
              <a:rPr b="0" i="0" lang="es" sz="1600" u="none" cap="none" strike="noStrike">
                <a:solidFill>
                  <a:srgbClr val="3F3F3F"/>
                </a:solidFill>
                <a:latin typeface="Calibri"/>
                <a:ea typeface="Calibri"/>
                <a:cs typeface="Calibri"/>
                <a:sym typeface="Calibri"/>
              </a:rPr>
              <a:t>retener al lector.</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rgbClr val="3F3F3F"/>
                </a:solidFill>
                <a:latin typeface="Calibri"/>
                <a:ea typeface="Calibri"/>
                <a:cs typeface="Calibri"/>
                <a:sym typeface="Calibri"/>
              </a:rPr>
              <a:t>Adéntrate en el arte del </a:t>
            </a:r>
            <a:r>
              <a:rPr b="1" i="1" lang="es" sz="1600" u="none" cap="none" strike="noStrike">
                <a:solidFill>
                  <a:srgbClr val="3F3F3F"/>
                </a:solidFill>
                <a:latin typeface="Calibri"/>
                <a:ea typeface="Calibri"/>
                <a:cs typeface="Calibri"/>
                <a:sym typeface="Calibri"/>
              </a:rPr>
              <a:t>storytelling!!</a:t>
            </a:r>
            <a:endParaRPr/>
          </a:p>
          <a:p>
            <a:pPr indent="0" lvl="0" marL="0" marR="0" rtl="0" algn="l">
              <a:spcBef>
                <a:spcPts val="0"/>
              </a:spcBef>
              <a:spcAft>
                <a:spcPts val="0"/>
              </a:spcAft>
              <a:buNone/>
            </a:pPr>
            <a:r>
              <a:t/>
            </a:r>
            <a:endParaRPr b="1" i="1"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Tu presentación debe tener planteamiento, desarrollo, punto álgido y fin. Esa es la forma en la que van a involucrarse con ella y con la que vas a comunicar algo.</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Articula el discurso, resalta o resume lo que has dicho en los últimos minutos antes de continuar.</a:t>
            </a:r>
            <a:endParaRPr/>
          </a:p>
        </p:txBody>
      </p:sp>
      <p:sp>
        <p:nvSpPr>
          <p:cNvPr id="110" name="Google Shape;110;p20"/>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2  Aquí le hemos puesto una imagen, y no es casual</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p:cSld name="Diseño personalizado">
    <p:spTree>
      <p:nvGrpSpPr>
        <p:cNvPr id="111" name="Shape 111"/>
        <p:cNvGrpSpPr/>
        <p:nvPr/>
      </p:nvGrpSpPr>
      <p:grpSpPr>
        <a:xfrm>
          <a:off x="0" y="0"/>
          <a:ext cx="0" cy="0"/>
          <a:chOff x="0" y="0"/>
          <a:chExt cx="0" cy="0"/>
        </a:xfrm>
      </p:grpSpPr>
      <p:pic>
        <p:nvPicPr>
          <p:cNvPr id="112" name="Google Shape;112;p21"/>
          <p:cNvPicPr preferRelativeResize="0"/>
          <p:nvPr/>
        </p:nvPicPr>
        <p:blipFill>
          <a:blip r:embed="rId2">
            <a:alphaModFix/>
          </a:blip>
          <a:stretch>
            <a:fillRect/>
          </a:stretch>
        </p:blipFill>
        <p:spPr>
          <a:xfrm>
            <a:off x="1" y="1"/>
            <a:ext cx="6878169" cy="5143500"/>
          </a:xfrm>
          <a:prstGeom prst="rect">
            <a:avLst/>
          </a:prstGeom>
          <a:noFill/>
          <a:ln>
            <a:noFill/>
          </a:ln>
        </p:spPr>
      </p:pic>
      <p:sp>
        <p:nvSpPr>
          <p:cNvPr id="113" name="Google Shape;113;p21"/>
          <p:cNvSpPr txBox="1"/>
          <p:nvPr/>
        </p:nvSpPr>
        <p:spPr>
          <a:xfrm>
            <a:off x="467544" y="195486"/>
            <a:ext cx="8280920" cy="173124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6000" u="none" cap="none" strike="noStrike">
                <a:solidFill>
                  <a:schemeClr val="lt1"/>
                </a:solidFill>
                <a:latin typeface="Calibri"/>
                <a:ea typeface="Calibri"/>
                <a:cs typeface="Calibri"/>
                <a:sym typeface="Calibri"/>
              </a:rPr>
              <a:t>…OPORTUNIDAD</a:t>
            </a:r>
            <a:endParaRPr/>
          </a:p>
          <a:p>
            <a:pPr indent="0" lvl="0" marL="0" marR="0" rtl="0" algn="l">
              <a:spcBef>
                <a:spcPts val="0"/>
              </a:spcBef>
              <a:spcAft>
                <a:spcPts val="0"/>
              </a:spcAft>
              <a:buNone/>
            </a:pPr>
            <a:r>
              <a:t/>
            </a:r>
            <a:endParaRPr b="1" i="0" sz="2800" u="none" cap="none" strike="noStrike">
              <a:solidFill>
                <a:schemeClr val="lt1"/>
              </a:solidFill>
              <a:latin typeface="Calibri"/>
              <a:ea typeface="Calibri"/>
              <a:cs typeface="Calibri"/>
              <a:sym typeface="Calibri"/>
            </a:endParaRPr>
          </a:p>
          <a:p>
            <a:pPr indent="0" lvl="0" marL="0" marR="0" rtl="0" algn="l">
              <a:spcBef>
                <a:spcPts val="0"/>
              </a:spcBef>
              <a:spcAft>
                <a:spcPts val="0"/>
              </a:spcAft>
              <a:buNone/>
            </a:pPr>
            <a:r>
              <a:rPr b="1" i="0" lang="es" sz="2800" u="none" cap="none" strike="noStrike">
                <a:solidFill>
                  <a:schemeClr val="lt1"/>
                </a:solidFill>
                <a:latin typeface="Calibri"/>
                <a:ea typeface="Calibri"/>
                <a:cs typeface="Calibri"/>
                <a:sym typeface="Calibri"/>
              </a:rPr>
              <a:t>ESTO SIRVE PARA OXIGENAR</a:t>
            </a:r>
            <a:endParaRPr/>
          </a:p>
          <a:p>
            <a:pPr indent="0" lvl="0" marL="0" marR="0" rtl="0" algn="l">
              <a:spcBef>
                <a:spcPts val="0"/>
              </a:spcBef>
              <a:spcAft>
                <a:spcPts val="0"/>
              </a:spcAft>
              <a:buNone/>
            </a:pPr>
            <a:r>
              <a:rPr b="1" i="0" lang="es" sz="2800" u="none" cap="none" strike="noStrike">
                <a:solidFill>
                  <a:schemeClr val="lt1"/>
                </a:solidFill>
                <a:latin typeface="Calibri"/>
                <a:ea typeface="Calibri"/>
                <a:cs typeface="Calibri"/>
                <a:sym typeface="Calibri"/>
              </a:rPr>
              <a:t>Y PARA DESCANSAR LA VISTA</a:t>
            </a:r>
            <a:endParaRPr b="1" i="0" sz="2800" u="none" cap="none" strike="noStrike">
              <a:solidFill>
                <a:schemeClr val="lt1"/>
              </a:solidFill>
              <a:latin typeface="Calibri"/>
              <a:ea typeface="Calibri"/>
              <a:cs typeface="Calibri"/>
              <a:sym typeface="Calibri"/>
            </a:endParaRPr>
          </a:p>
        </p:txBody>
      </p:sp>
      <p:sp>
        <p:nvSpPr>
          <p:cNvPr id="114" name="Google Shape;114;p21"/>
          <p:cNvSpPr/>
          <p:nvPr/>
        </p:nvSpPr>
        <p:spPr>
          <a:xfrm>
            <a:off x="9396536" y="559"/>
            <a:ext cx="3240360" cy="1620179"/>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  </a:t>
            </a:r>
            <a:r>
              <a:rPr b="0" i="0" lang="es" sz="1600" u="none" cap="none" strike="noStrike">
                <a:solidFill>
                  <a:srgbClr val="0C0C0C"/>
                </a:solidFill>
                <a:latin typeface="Calibri"/>
                <a:ea typeface="Calibri"/>
                <a:cs typeface="Calibri"/>
                <a:sym typeface="Calibri"/>
              </a:rPr>
              <a:t>IMPORTANTE</a:t>
            </a:r>
            <a:endParaRPr b="0" i="0" sz="1200" u="none" cap="none" strike="noStrike">
              <a:solidFill>
                <a:srgbClr val="0C0C0C"/>
              </a:solidFill>
              <a:latin typeface="Calibri"/>
              <a:ea typeface="Calibri"/>
              <a:cs typeface="Calibri"/>
              <a:sym typeface="Calibri"/>
            </a:endParaRPr>
          </a:p>
          <a:p>
            <a:pPr indent="0" lvl="0" marL="0" marR="0" rtl="0" algn="l">
              <a:lnSpc>
                <a:spcPct val="110000"/>
              </a:lnSpc>
              <a:spcBef>
                <a:spcPts val="0"/>
              </a:spcBef>
              <a:spcAft>
                <a:spcPts val="0"/>
              </a:spcAft>
              <a:buClr>
                <a:schemeClr val="dk1"/>
              </a:buClr>
              <a:buFont typeface="Calibri"/>
              <a:buNone/>
            </a:pPr>
            <a:r>
              <a:t/>
            </a:r>
            <a:endParaRPr b="0" i="0" sz="1200" u="none" cap="none" strike="noStrike">
              <a:solidFill>
                <a:srgbClr val="0C0C0C"/>
              </a:solidFill>
              <a:latin typeface="Calibri"/>
              <a:ea typeface="Calibri"/>
              <a:cs typeface="Calibri"/>
              <a:sym typeface="Calibri"/>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Cuanto más uses este recurso menos impacto tendrá. </a:t>
            </a:r>
            <a:r>
              <a:rPr b="1" i="0" lang="es" sz="1200" u="sng" cap="none" strike="noStrike">
                <a:solidFill>
                  <a:srgbClr val="0C0C0C"/>
                </a:solidFill>
                <a:latin typeface="Calibri"/>
                <a:ea typeface="Calibri"/>
                <a:cs typeface="Calibri"/>
                <a:sym typeface="Calibri"/>
              </a:rPr>
              <a:t>No abuses de él.</a:t>
            </a:r>
            <a:endParaRPr b="1" i="0" sz="1200" u="sng" cap="none" strike="noStrike">
              <a:solidFill>
                <a:srgbClr val="0C0C0C"/>
              </a:solidFill>
              <a:latin typeface="Calibri"/>
              <a:ea typeface="Calibri"/>
              <a:cs typeface="Calibri"/>
              <a:sym typeface="Calibri"/>
            </a:endParaRPr>
          </a:p>
          <a:p>
            <a:pPr indent="-171450" lvl="0" marL="171450" marR="0" rtl="0" algn="l">
              <a:lnSpc>
                <a:spcPct val="110000"/>
              </a:lnSpc>
              <a:spcBef>
                <a:spcPts val="0"/>
              </a:spcBef>
              <a:spcAft>
                <a:spcPts val="0"/>
              </a:spcAft>
              <a:buClr>
                <a:srgbClr val="0C0C0C"/>
              </a:buClr>
              <a:buSzPts val="1080"/>
              <a:buFont typeface="Calibri"/>
              <a:buChar char="•"/>
            </a:pPr>
            <a:r>
              <a:rPr b="1" i="0" lang="es" sz="1200" u="sng" cap="none" strike="noStrike">
                <a:solidFill>
                  <a:srgbClr val="0C0C0C"/>
                </a:solidFill>
                <a:latin typeface="Calibri"/>
                <a:ea typeface="Calibri"/>
                <a:cs typeface="Calibri"/>
                <a:sym typeface="Calibri"/>
              </a:rPr>
              <a:t>No deformes fotos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El texto debe estar contrastado con el fondo, si no, mételo en una caja</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 Pon muy poco texto o nada en este tipo de diapositivas</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Un ejemplo de tabla">
  <p:cSld name="Un ejemplo de tabla">
    <p:spTree>
      <p:nvGrpSpPr>
        <p:cNvPr id="115" name="Shape 115"/>
        <p:cNvGrpSpPr/>
        <p:nvPr/>
      </p:nvGrpSpPr>
      <p:grpSpPr>
        <a:xfrm>
          <a:off x="0" y="0"/>
          <a:ext cx="0" cy="0"/>
          <a:chOff x="0" y="0"/>
          <a:chExt cx="0" cy="0"/>
        </a:xfrm>
      </p:grpSpPr>
      <p:sp>
        <p:nvSpPr>
          <p:cNvPr id="116" name="Google Shape;116;p22"/>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117" name="Google Shape;117;p22"/>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118" name="Google Shape;118;p22"/>
          <p:cNvSpPr txBox="1"/>
          <p:nvPr/>
        </p:nvSpPr>
        <p:spPr>
          <a:xfrm>
            <a:off x="642938" y="843558"/>
            <a:ext cx="7858125" cy="1350370"/>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2.1 </a:t>
            </a:r>
            <a:r>
              <a:rPr b="0" i="0" lang="es" sz="2000" u="none" cap="none" strike="noStrike">
                <a:solidFill>
                  <a:srgbClr val="FA4F10"/>
                </a:solidFill>
                <a:latin typeface="Calibri"/>
                <a:ea typeface="Calibri"/>
                <a:cs typeface="Calibri"/>
                <a:sym typeface="Calibri"/>
              </a:rPr>
              <a:t>Ejemplo de tabla</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Alternar colores en la tabla facilita la legibilidad. Separa bien el título de cada columna del resto del contenido. Si tienes una columna que destacar, utiliza el estilo que te facilitamos.</a:t>
            </a:r>
            <a:endParaRPr/>
          </a:p>
          <a:p>
            <a:pPr indent="0" lvl="0" marL="0" marR="0" rtl="0" algn="l">
              <a:lnSpc>
                <a:spcPct val="100000"/>
              </a:lnSpc>
              <a:spcBef>
                <a:spcPts val="0"/>
              </a:spcBef>
              <a:spcAft>
                <a:spcPts val="0"/>
              </a:spcAft>
              <a:buClr>
                <a:schemeClr val="dk1"/>
              </a:buClr>
              <a:buFont typeface="Calibri"/>
              <a:buNone/>
            </a:pPr>
            <a:r>
              <a:t/>
            </a:r>
            <a:endParaRPr b="0" i="0" sz="16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No utilices el destacado de columna en más de una de ellas porque pierde su eficacia. El estilo destacado para fila funciona sobre todo en la última de ellas; úsalo también con cuidado.</a:t>
            </a:r>
            <a:endParaRPr/>
          </a:p>
        </p:txBody>
      </p:sp>
      <p:sp>
        <p:nvSpPr>
          <p:cNvPr id="119" name="Google Shape;119;p22"/>
          <p:cNvSpPr/>
          <p:nvPr/>
        </p:nvSpPr>
        <p:spPr>
          <a:xfrm>
            <a:off x="652463" y="2892757"/>
            <a:ext cx="1768822" cy="27003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Nombre de cosa</a:t>
            </a:r>
            <a:endParaRPr b="0" i="0" sz="1600" u="none" cap="none" strike="noStrike">
              <a:solidFill>
                <a:schemeClr val="lt1"/>
              </a:solidFill>
              <a:latin typeface="Calibri"/>
              <a:ea typeface="Calibri"/>
              <a:cs typeface="Calibri"/>
              <a:sym typeface="Calibri"/>
            </a:endParaRPr>
          </a:p>
        </p:txBody>
      </p:sp>
      <p:sp>
        <p:nvSpPr>
          <p:cNvPr id="120" name="Google Shape;120;p22"/>
          <p:cNvSpPr/>
          <p:nvPr/>
        </p:nvSpPr>
        <p:spPr>
          <a:xfrm>
            <a:off x="2414588" y="2892757"/>
            <a:ext cx="2445444" cy="27003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Aplicaciones móviles</a:t>
            </a:r>
            <a:endParaRPr b="0" i="0" sz="1600" u="none" cap="none" strike="noStrike">
              <a:solidFill>
                <a:schemeClr val="lt1"/>
              </a:solidFill>
              <a:latin typeface="Calibri"/>
              <a:ea typeface="Calibri"/>
              <a:cs typeface="Calibri"/>
              <a:sym typeface="Calibri"/>
            </a:endParaRPr>
          </a:p>
        </p:txBody>
      </p:sp>
      <p:sp>
        <p:nvSpPr>
          <p:cNvPr id="121" name="Google Shape;121;p22"/>
          <p:cNvSpPr/>
          <p:nvPr/>
        </p:nvSpPr>
        <p:spPr>
          <a:xfrm>
            <a:off x="4857750" y="2892757"/>
            <a:ext cx="1514450" cy="27003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Web</a:t>
            </a:r>
            <a:endParaRPr b="0" i="0" sz="1600" u="none" cap="none" strike="noStrike">
              <a:solidFill>
                <a:schemeClr val="lt1"/>
              </a:solidFill>
              <a:latin typeface="Calibri"/>
              <a:ea typeface="Calibri"/>
              <a:cs typeface="Calibri"/>
              <a:sym typeface="Calibri"/>
            </a:endParaRPr>
          </a:p>
        </p:txBody>
      </p:sp>
      <p:sp>
        <p:nvSpPr>
          <p:cNvPr id="122" name="Google Shape;122;p22"/>
          <p:cNvSpPr/>
          <p:nvPr/>
        </p:nvSpPr>
        <p:spPr>
          <a:xfrm>
            <a:off x="6372224" y="2892757"/>
            <a:ext cx="2088207" cy="27003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Multidispositivo</a:t>
            </a:r>
            <a:endParaRPr b="0" i="0" sz="1600" u="none" cap="none" strike="noStrike">
              <a:solidFill>
                <a:schemeClr val="lt1"/>
              </a:solidFill>
              <a:latin typeface="Calibri"/>
              <a:ea typeface="Calibri"/>
              <a:cs typeface="Calibri"/>
              <a:sym typeface="Calibri"/>
            </a:endParaRPr>
          </a:p>
        </p:txBody>
      </p:sp>
      <p:sp>
        <p:nvSpPr>
          <p:cNvPr id="123" name="Google Shape;123;p22"/>
          <p:cNvSpPr/>
          <p:nvPr/>
        </p:nvSpPr>
        <p:spPr>
          <a:xfrm>
            <a:off x="652463" y="3166005"/>
            <a:ext cx="1768822"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Nombre de cosa</a:t>
            </a:r>
            <a:endParaRPr b="0" i="0" sz="1400" u="none" cap="none" strike="noStrike">
              <a:solidFill>
                <a:srgbClr val="0C0C0C"/>
              </a:solidFill>
              <a:latin typeface="Calibri"/>
              <a:ea typeface="Calibri"/>
              <a:cs typeface="Calibri"/>
              <a:sym typeface="Calibri"/>
            </a:endParaRPr>
          </a:p>
        </p:txBody>
      </p:sp>
      <p:sp>
        <p:nvSpPr>
          <p:cNvPr id="124" name="Google Shape;124;p22"/>
          <p:cNvSpPr/>
          <p:nvPr/>
        </p:nvSpPr>
        <p:spPr>
          <a:xfrm>
            <a:off x="2414588" y="3166005"/>
            <a:ext cx="2445444"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Aplicaciones móviles</a:t>
            </a:r>
            <a:endParaRPr b="0" i="0" sz="1400" u="none" cap="none" strike="noStrike">
              <a:solidFill>
                <a:srgbClr val="0C0C0C"/>
              </a:solidFill>
              <a:latin typeface="Calibri"/>
              <a:ea typeface="Calibri"/>
              <a:cs typeface="Calibri"/>
              <a:sym typeface="Calibri"/>
            </a:endParaRPr>
          </a:p>
        </p:txBody>
      </p:sp>
      <p:sp>
        <p:nvSpPr>
          <p:cNvPr id="125" name="Google Shape;125;p22"/>
          <p:cNvSpPr/>
          <p:nvPr/>
        </p:nvSpPr>
        <p:spPr>
          <a:xfrm>
            <a:off x="4857750" y="3166005"/>
            <a:ext cx="1514450"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Web</a:t>
            </a:r>
            <a:endParaRPr b="0" i="0" sz="1400" u="none" cap="none" strike="noStrike">
              <a:solidFill>
                <a:srgbClr val="0C0C0C"/>
              </a:solidFill>
              <a:latin typeface="Calibri"/>
              <a:ea typeface="Calibri"/>
              <a:cs typeface="Calibri"/>
              <a:sym typeface="Calibri"/>
            </a:endParaRPr>
          </a:p>
        </p:txBody>
      </p:sp>
      <p:sp>
        <p:nvSpPr>
          <p:cNvPr id="126" name="Google Shape;126;p22"/>
          <p:cNvSpPr/>
          <p:nvPr/>
        </p:nvSpPr>
        <p:spPr>
          <a:xfrm>
            <a:off x="6372224" y="3166005"/>
            <a:ext cx="2088207" cy="27003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Columna destacada</a:t>
            </a:r>
            <a:endParaRPr b="0" i="0" sz="1400" u="none" cap="none" strike="noStrike">
              <a:solidFill>
                <a:srgbClr val="0C0C0C"/>
              </a:solidFill>
              <a:latin typeface="Calibri"/>
              <a:ea typeface="Calibri"/>
              <a:cs typeface="Calibri"/>
              <a:sym typeface="Calibri"/>
            </a:endParaRPr>
          </a:p>
        </p:txBody>
      </p:sp>
      <p:sp>
        <p:nvSpPr>
          <p:cNvPr id="127" name="Google Shape;127;p22"/>
          <p:cNvSpPr/>
          <p:nvPr/>
        </p:nvSpPr>
        <p:spPr>
          <a:xfrm>
            <a:off x="652463" y="3439253"/>
            <a:ext cx="1768822" cy="27003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Segunda cosa</a:t>
            </a:r>
            <a:endParaRPr b="0" i="0" sz="1400" u="none" cap="none" strike="noStrike">
              <a:solidFill>
                <a:srgbClr val="0C0C0C"/>
              </a:solidFill>
              <a:latin typeface="Calibri"/>
              <a:ea typeface="Calibri"/>
              <a:cs typeface="Calibri"/>
              <a:sym typeface="Calibri"/>
            </a:endParaRPr>
          </a:p>
        </p:txBody>
      </p:sp>
      <p:sp>
        <p:nvSpPr>
          <p:cNvPr id="128" name="Google Shape;128;p22"/>
          <p:cNvSpPr/>
          <p:nvPr/>
        </p:nvSpPr>
        <p:spPr>
          <a:xfrm>
            <a:off x="2414588" y="3439253"/>
            <a:ext cx="2445444" cy="27003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Es una</a:t>
            </a:r>
            <a:endParaRPr b="0" i="0" sz="1400" u="none" cap="none" strike="noStrike">
              <a:solidFill>
                <a:srgbClr val="0C0C0C"/>
              </a:solidFill>
              <a:latin typeface="Calibri"/>
              <a:ea typeface="Calibri"/>
              <a:cs typeface="Calibri"/>
              <a:sym typeface="Calibri"/>
            </a:endParaRPr>
          </a:p>
        </p:txBody>
      </p:sp>
      <p:sp>
        <p:nvSpPr>
          <p:cNvPr id="129" name="Google Shape;129;p22"/>
          <p:cNvSpPr/>
          <p:nvPr/>
        </p:nvSpPr>
        <p:spPr>
          <a:xfrm>
            <a:off x="4857750" y="3439253"/>
            <a:ext cx="1514450" cy="27003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De web</a:t>
            </a:r>
            <a:endParaRPr b="0" i="0" sz="1400" u="none" cap="none" strike="noStrike">
              <a:solidFill>
                <a:srgbClr val="0C0C0C"/>
              </a:solidFill>
              <a:latin typeface="Calibri"/>
              <a:ea typeface="Calibri"/>
              <a:cs typeface="Calibri"/>
              <a:sym typeface="Calibri"/>
            </a:endParaRPr>
          </a:p>
        </p:txBody>
      </p:sp>
      <p:sp>
        <p:nvSpPr>
          <p:cNvPr id="130" name="Google Shape;130;p22"/>
          <p:cNvSpPr/>
          <p:nvPr/>
        </p:nvSpPr>
        <p:spPr>
          <a:xfrm>
            <a:off x="6372224" y="3439252"/>
            <a:ext cx="2088207" cy="300038"/>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También</a:t>
            </a:r>
            <a:endParaRPr b="0" i="0" sz="1400" u="none" cap="none" strike="noStrike">
              <a:solidFill>
                <a:srgbClr val="0C0C0C"/>
              </a:solidFill>
              <a:latin typeface="Calibri"/>
              <a:ea typeface="Calibri"/>
              <a:cs typeface="Calibri"/>
              <a:sym typeface="Calibri"/>
            </a:endParaRPr>
          </a:p>
        </p:txBody>
      </p:sp>
      <p:sp>
        <p:nvSpPr>
          <p:cNvPr id="131" name="Google Shape;131;p22"/>
          <p:cNvSpPr/>
          <p:nvPr/>
        </p:nvSpPr>
        <p:spPr>
          <a:xfrm>
            <a:off x="652463" y="3739291"/>
            <a:ext cx="1768822"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Tercera cosa</a:t>
            </a:r>
            <a:endParaRPr b="0" i="0" sz="1400" u="none" cap="none" strike="noStrike">
              <a:solidFill>
                <a:srgbClr val="0C0C0C"/>
              </a:solidFill>
              <a:latin typeface="Calibri"/>
              <a:ea typeface="Calibri"/>
              <a:cs typeface="Calibri"/>
              <a:sym typeface="Calibri"/>
            </a:endParaRPr>
          </a:p>
        </p:txBody>
      </p:sp>
      <p:sp>
        <p:nvSpPr>
          <p:cNvPr id="132" name="Google Shape;132;p22"/>
          <p:cNvSpPr/>
          <p:nvPr/>
        </p:nvSpPr>
        <p:spPr>
          <a:xfrm>
            <a:off x="2414588" y="3739291"/>
            <a:ext cx="2445444"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133" name="Google Shape;133;p22"/>
          <p:cNvSpPr/>
          <p:nvPr/>
        </p:nvSpPr>
        <p:spPr>
          <a:xfrm>
            <a:off x="4857750" y="3739291"/>
            <a:ext cx="1514450"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134" name="Google Shape;134;p22"/>
          <p:cNvSpPr/>
          <p:nvPr/>
        </p:nvSpPr>
        <p:spPr>
          <a:xfrm>
            <a:off x="6372224" y="3739291"/>
            <a:ext cx="2088207" cy="27003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Si señor</a:t>
            </a:r>
            <a:endParaRPr b="0" i="0" sz="1400" u="none" cap="none" strike="noStrike">
              <a:solidFill>
                <a:srgbClr val="0C0C0C"/>
              </a:solidFill>
              <a:latin typeface="Calibri"/>
              <a:ea typeface="Calibri"/>
              <a:cs typeface="Calibri"/>
              <a:sym typeface="Calibri"/>
            </a:endParaRPr>
          </a:p>
        </p:txBody>
      </p:sp>
      <p:sp>
        <p:nvSpPr>
          <p:cNvPr id="135" name="Google Shape;135;p22"/>
          <p:cNvSpPr/>
          <p:nvPr/>
        </p:nvSpPr>
        <p:spPr>
          <a:xfrm>
            <a:off x="652463" y="4007182"/>
            <a:ext cx="1768822" cy="27003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Tenemos un total</a:t>
            </a:r>
            <a:endParaRPr b="0" i="0" sz="1400" u="none" cap="none" strike="noStrike">
              <a:solidFill>
                <a:srgbClr val="0C0C0C"/>
              </a:solidFill>
              <a:latin typeface="Calibri"/>
              <a:ea typeface="Calibri"/>
              <a:cs typeface="Calibri"/>
              <a:sym typeface="Calibri"/>
            </a:endParaRPr>
          </a:p>
        </p:txBody>
      </p:sp>
      <p:sp>
        <p:nvSpPr>
          <p:cNvPr id="136" name="Google Shape;136;p22"/>
          <p:cNvSpPr/>
          <p:nvPr/>
        </p:nvSpPr>
        <p:spPr>
          <a:xfrm>
            <a:off x="2414588" y="4007182"/>
            <a:ext cx="2445444" cy="27003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137" name="Google Shape;137;p22"/>
          <p:cNvSpPr/>
          <p:nvPr/>
        </p:nvSpPr>
        <p:spPr>
          <a:xfrm>
            <a:off x="4857750" y="4007182"/>
            <a:ext cx="1514450" cy="27003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138" name="Google Shape;138;p22"/>
          <p:cNvSpPr/>
          <p:nvPr/>
        </p:nvSpPr>
        <p:spPr>
          <a:xfrm>
            <a:off x="6372224" y="4007182"/>
            <a:ext cx="2088207" cy="27003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Total destacado</a:t>
            </a:r>
            <a:endParaRPr b="0" i="0" sz="1600" u="none" cap="none" strike="noStrike">
              <a:solidFill>
                <a:schemeClr val="lt1"/>
              </a:solidFill>
              <a:latin typeface="Calibri"/>
              <a:ea typeface="Calibri"/>
              <a:cs typeface="Calibri"/>
              <a:sym typeface="Calibri"/>
            </a:endParaRPr>
          </a:p>
        </p:txBody>
      </p:sp>
      <p:pic>
        <p:nvPicPr>
          <p:cNvPr id="139" name="Google Shape;139;p22"/>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140" name="Google Shape;140;p22"/>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2  Ahora metemos una tabla (con cuidado)</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stacado visual">
  <p:cSld name="Destacado visual">
    <p:spTree>
      <p:nvGrpSpPr>
        <p:cNvPr id="141" name="Shape 141"/>
        <p:cNvGrpSpPr/>
        <p:nvPr/>
      </p:nvGrpSpPr>
      <p:grpSpPr>
        <a:xfrm>
          <a:off x="0" y="0"/>
          <a:ext cx="0" cy="0"/>
          <a:chOff x="0" y="0"/>
          <a:chExt cx="0" cy="0"/>
        </a:xfrm>
      </p:grpSpPr>
      <p:sp>
        <p:nvSpPr>
          <p:cNvPr id="142" name="Google Shape;142;p23"/>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143" name="Google Shape;143;p23"/>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pic>
        <p:nvPicPr>
          <p:cNvPr id="144" name="Google Shape;144;p23"/>
          <p:cNvPicPr preferRelativeResize="0"/>
          <p:nvPr/>
        </p:nvPicPr>
        <p:blipFill>
          <a:blip r:embed="rId2">
            <a:alphaModFix/>
          </a:blip>
          <a:stretch>
            <a:fillRect/>
          </a:stretch>
        </p:blipFill>
        <p:spPr>
          <a:xfrm>
            <a:off x="7956376" y="4870832"/>
            <a:ext cx="722442" cy="187835"/>
          </a:xfrm>
          <a:prstGeom prst="rect">
            <a:avLst/>
          </a:prstGeom>
          <a:noFill/>
          <a:ln>
            <a:noFill/>
          </a:ln>
        </p:spPr>
      </p:pic>
      <p:pic>
        <p:nvPicPr>
          <p:cNvPr id="145" name="Google Shape;145;p23"/>
          <p:cNvPicPr preferRelativeResize="0"/>
          <p:nvPr/>
        </p:nvPicPr>
        <p:blipFill>
          <a:blip r:embed="rId3">
            <a:alphaModFix/>
          </a:blip>
          <a:stretch>
            <a:fillRect/>
          </a:stretch>
        </p:blipFill>
        <p:spPr>
          <a:xfrm>
            <a:off x="2799178" y="1228168"/>
            <a:ext cx="6182173" cy="3921900"/>
          </a:xfrm>
          <a:prstGeom prst="rect">
            <a:avLst/>
          </a:prstGeom>
          <a:noFill/>
          <a:ln>
            <a:noFill/>
          </a:ln>
        </p:spPr>
      </p:pic>
      <p:sp>
        <p:nvSpPr>
          <p:cNvPr id="146" name="Google Shape;146;p23"/>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4  Esto es una diapositiva para romper un poco</a:t>
            </a:r>
            <a:endParaRPr b="0" i="0" sz="1800" u="none" cap="none" strike="noStrike">
              <a:solidFill>
                <a:srgbClr val="0C0C0C"/>
              </a:solidFill>
              <a:latin typeface="Calibri"/>
              <a:ea typeface="Calibri"/>
              <a:cs typeface="Calibri"/>
              <a:sym typeface="Calibri"/>
            </a:endParaRPr>
          </a:p>
        </p:txBody>
      </p:sp>
      <p:sp>
        <p:nvSpPr>
          <p:cNvPr id="147" name="Google Shape;147;p23"/>
          <p:cNvSpPr txBox="1"/>
          <p:nvPr/>
        </p:nvSpPr>
        <p:spPr>
          <a:xfrm>
            <a:off x="642938" y="843558"/>
            <a:ext cx="3425006" cy="2181367"/>
          </a:xfrm>
          <a:prstGeom prst="rect">
            <a:avLst/>
          </a:prstGeom>
          <a:noFill/>
          <a:ln>
            <a:noFill/>
          </a:ln>
        </p:spPr>
        <p:txBody>
          <a:bodyPr anchorCtr="0" anchor="t" bIns="0" lIns="0" spcFirstLastPara="1" rIns="0" wrap="square" tIns="45700">
            <a:noAutofit/>
          </a:bodyPr>
          <a:lstStyle/>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4.1 </a:t>
            </a:r>
            <a:r>
              <a:rPr b="0" i="0" lang="es" sz="2000" u="none" cap="none" strike="noStrike">
                <a:solidFill>
                  <a:srgbClr val="FA4F10"/>
                </a:solidFill>
                <a:latin typeface="Calibri"/>
                <a:ea typeface="Calibri"/>
                <a:cs typeface="Calibri"/>
                <a:sym typeface="Calibri"/>
              </a:rPr>
              <a:t>De vez en cuando rompe el esquema</a:t>
            </a:r>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Que sea siempre por una buena razón</a:t>
            </a:r>
            <a:endParaRPr/>
          </a:p>
          <a:p>
            <a:pPr indent="-285750" lvl="0" marL="285750" marR="0" rtl="0" algn="l">
              <a:lnSpc>
                <a:spcPct val="100000"/>
              </a:lnSpc>
              <a:spcBef>
                <a:spcPts val="120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Elabora el contenido en especial en este tipo de diapositivas, no lo saques todo de Google</a:t>
            </a:r>
            <a:endParaRPr/>
          </a:p>
          <a:p>
            <a:pPr indent="-285750" lvl="0" marL="285750" marR="0" rtl="0" algn="l">
              <a:lnSpc>
                <a:spcPct val="100000"/>
              </a:lnSpc>
              <a:spcBef>
                <a:spcPts val="1200"/>
              </a:spcBef>
              <a:spcAft>
                <a:spcPts val="120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Es bueno cargar la web del cliente para hacer que se sientan parte de lo que les estás contando.</a:t>
            </a:r>
            <a:endParaRPr b="0" i="0" sz="1600" u="none" cap="none" strike="noStrike">
              <a:solidFill>
                <a:srgbClr val="0D0D0D"/>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stacado visual 2">
  <p:cSld name="Destacado visual 2">
    <p:spTree>
      <p:nvGrpSpPr>
        <p:cNvPr id="148" name="Shape 148"/>
        <p:cNvGrpSpPr/>
        <p:nvPr/>
      </p:nvGrpSpPr>
      <p:grpSpPr>
        <a:xfrm>
          <a:off x="0" y="0"/>
          <a:ext cx="0" cy="0"/>
          <a:chOff x="0" y="0"/>
          <a:chExt cx="0" cy="0"/>
        </a:xfrm>
      </p:grpSpPr>
      <p:sp>
        <p:nvSpPr>
          <p:cNvPr id="149" name="Google Shape;149;p24"/>
          <p:cNvSpPr/>
          <p:nvPr/>
        </p:nvSpPr>
        <p:spPr>
          <a:xfrm>
            <a:off x="0" y="-20538"/>
            <a:ext cx="9144000" cy="1815666"/>
          </a:xfrm>
          <a:prstGeom prst="rect">
            <a:avLst/>
          </a:prstGeom>
          <a:solidFill>
            <a:srgbClr val="FA4F10"/>
          </a:solidFill>
          <a:ln>
            <a:noFill/>
          </a:ln>
        </p:spPr>
        <p:txBody>
          <a:bodyPr anchorCtr="0" anchor="ctr" bIns="45700" lIns="648000" spcFirstLastPara="1" rIns="91425" wrap="square" tIns="45700">
            <a:noAutofit/>
          </a:bodyPr>
          <a:lstStyle/>
          <a:p>
            <a:pPr indent="0" lvl="0" marL="0" marR="0" rtl="0" algn="l">
              <a:spcBef>
                <a:spcPts val="0"/>
              </a:spcBef>
              <a:spcAft>
                <a:spcPts val="0"/>
              </a:spcAft>
              <a:buNone/>
            </a:pPr>
            <a:r>
              <a:t/>
            </a:r>
            <a:endParaRPr b="0" i="0" sz="2400" u="none" cap="none" strike="noStrike">
              <a:solidFill>
                <a:schemeClr val="lt1"/>
              </a:solidFill>
              <a:latin typeface="Calibri"/>
              <a:ea typeface="Calibri"/>
              <a:cs typeface="Calibri"/>
              <a:sym typeface="Calibri"/>
            </a:endParaRPr>
          </a:p>
        </p:txBody>
      </p:sp>
      <p:sp>
        <p:nvSpPr>
          <p:cNvPr id="150" name="Google Shape;150;p24"/>
          <p:cNvSpPr txBox="1"/>
          <p:nvPr/>
        </p:nvSpPr>
        <p:spPr>
          <a:xfrm>
            <a:off x="676200" y="2031690"/>
            <a:ext cx="4471864" cy="248427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1" lang="es" sz="1800" u="none" cap="none" strike="noStrike">
                <a:solidFill>
                  <a:srgbClr val="3F3F3F"/>
                </a:solidFill>
                <a:latin typeface="Calibri"/>
                <a:ea typeface="Calibri"/>
                <a:cs typeface="Calibri"/>
                <a:sym typeface="Calibri"/>
              </a:rPr>
              <a:t>En un momento clave de nuestra presentación, tienes que grabar una idea en la mente de tu audiencia.</a:t>
            </a:r>
            <a:endParaRPr/>
          </a:p>
          <a:p>
            <a:pPr indent="0" lvl="0" marL="0" marR="0" rtl="0" algn="l">
              <a:spcBef>
                <a:spcPts val="0"/>
              </a:spcBef>
              <a:spcAft>
                <a:spcPts val="0"/>
              </a:spcAft>
              <a:buNone/>
            </a:pPr>
            <a:r>
              <a:t/>
            </a:r>
            <a:endParaRPr b="0" i="1" sz="18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1" i="0" lang="es" sz="1800" u="none" cap="none" strike="noStrike">
                <a:solidFill>
                  <a:srgbClr val="3F3F3F"/>
                </a:solidFill>
                <a:latin typeface="Calibri"/>
                <a:ea typeface="Calibri"/>
                <a:cs typeface="Calibri"/>
                <a:sym typeface="Calibri"/>
              </a:rPr>
              <a:t>No vas a encontrar estas fotos a la primera, </a:t>
            </a:r>
            <a:r>
              <a:rPr b="0" i="0" lang="es" sz="1600" u="none" cap="none" strike="noStrike">
                <a:solidFill>
                  <a:srgbClr val="3F3F3F"/>
                </a:solidFill>
                <a:latin typeface="Calibri"/>
                <a:ea typeface="Calibri"/>
                <a:cs typeface="Calibri"/>
                <a:sym typeface="Calibri"/>
              </a:rPr>
              <a:t>así que tómate tiempo para buscar y preparar estas diapositivas.</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En esta tuvimos que borrar la marca de agua de la foto, recortar el fondo y colocar sobre el resultado el imagotipo para transmitir el mensaje.</a:t>
            </a:r>
            <a:endParaRPr/>
          </a:p>
        </p:txBody>
      </p:sp>
      <p:sp>
        <p:nvSpPr>
          <p:cNvPr id="151" name="Google Shape;151;p24"/>
          <p:cNvSpPr/>
          <p:nvPr/>
        </p:nvSpPr>
        <p:spPr>
          <a:xfrm>
            <a:off x="653125" y="1059582"/>
            <a:ext cx="4566947" cy="581265"/>
          </a:xfrm>
          <a:prstGeom prst="rect">
            <a:avLst/>
          </a:prstGeom>
          <a:noFill/>
          <a:ln>
            <a:noFill/>
          </a:ln>
        </p:spPr>
        <p:txBody>
          <a:bodyPr anchorCtr="0" anchor="t" bIns="45700" lIns="91425" spcFirstLastPara="1" rIns="91425" wrap="square" tIns="45700">
            <a:noAutofit/>
          </a:bodyPr>
          <a:lstStyle/>
          <a:p>
            <a:pPr indent="0" lvl="0" marL="0" marR="0" rtl="0" algn="l">
              <a:lnSpc>
                <a:spcPct val="75000"/>
              </a:lnSpc>
              <a:spcBef>
                <a:spcPts val="0"/>
              </a:spcBef>
              <a:spcAft>
                <a:spcPts val="0"/>
              </a:spcAft>
              <a:buNone/>
            </a:pPr>
            <a:r>
              <a:rPr b="1" i="1" lang="es" sz="8800" u="none" cap="none" strike="noStrike">
                <a:solidFill>
                  <a:schemeClr val="lt1"/>
                </a:solidFill>
                <a:latin typeface="Calibri"/>
                <a:ea typeface="Calibri"/>
                <a:cs typeface="Calibri"/>
                <a:sym typeface="Calibri"/>
              </a:rPr>
              <a:t>impacto</a:t>
            </a:r>
            <a:endParaRPr b="0" i="1" sz="8800" u="none" cap="none" strike="noStrike">
              <a:solidFill>
                <a:schemeClr val="lt1"/>
              </a:solidFill>
              <a:latin typeface="Calibri"/>
              <a:ea typeface="Calibri"/>
              <a:cs typeface="Calibri"/>
              <a:sym typeface="Calibri"/>
            </a:endParaRPr>
          </a:p>
        </p:txBody>
      </p:sp>
      <p:sp>
        <p:nvSpPr>
          <p:cNvPr id="152" name="Google Shape;152;p24"/>
          <p:cNvSpPr/>
          <p:nvPr/>
        </p:nvSpPr>
        <p:spPr>
          <a:xfrm>
            <a:off x="683568" y="195486"/>
            <a:ext cx="4536504" cy="62324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2400" u="none" cap="none" strike="noStrike">
                <a:solidFill>
                  <a:schemeClr val="lt1"/>
                </a:solidFill>
                <a:latin typeface="Calibri"/>
                <a:ea typeface="Calibri"/>
                <a:cs typeface="Calibri"/>
                <a:sym typeface="Calibri"/>
              </a:rPr>
              <a:t>Aquí tenéis un ejemplo</a:t>
            </a:r>
            <a:endParaRPr/>
          </a:p>
          <a:p>
            <a:pPr indent="0" lvl="0" marL="0" marR="0" rtl="0" algn="l">
              <a:spcBef>
                <a:spcPts val="0"/>
              </a:spcBef>
              <a:spcAft>
                <a:spcPts val="0"/>
              </a:spcAft>
              <a:buNone/>
            </a:pPr>
            <a:r>
              <a:rPr b="1" i="0" lang="es" sz="2400" u="none" cap="none" strike="noStrike">
                <a:solidFill>
                  <a:schemeClr val="lt1"/>
                </a:solidFill>
                <a:latin typeface="Calibri"/>
                <a:ea typeface="Calibri"/>
                <a:cs typeface="Calibri"/>
                <a:sym typeface="Calibri"/>
              </a:rPr>
              <a:t>        de diapositiva de alto</a:t>
            </a:r>
            <a:endParaRPr/>
          </a:p>
        </p:txBody>
      </p:sp>
      <p:sp>
        <p:nvSpPr>
          <p:cNvPr id="153" name="Google Shape;153;p24"/>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154" name="Google Shape;154;p24"/>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pic>
        <p:nvPicPr>
          <p:cNvPr id="155" name="Google Shape;155;p24"/>
          <p:cNvPicPr preferRelativeResize="0"/>
          <p:nvPr/>
        </p:nvPicPr>
        <p:blipFill>
          <a:blip r:embed="rId2">
            <a:alphaModFix/>
          </a:blip>
          <a:stretch>
            <a:fillRect/>
          </a:stretch>
        </p:blipFill>
        <p:spPr>
          <a:xfrm>
            <a:off x="7956376" y="4870832"/>
            <a:ext cx="722442" cy="187835"/>
          </a:xfrm>
          <a:prstGeom prst="rect">
            <a:avLst/>
          </a:prstGeom>
          <a:noFill/>
          <a:ln>
            <a:noFill/>
          </a:ln>
        </p:spPr>
      </p:pic>
      <p:pic>
        <p:nvPicPr>
          <p:cNvPr id="156" name="Google Shape;156;p24"/>
          <p:cNvPicPr preferRelativeResize="0"/>
          <p:nvPr/>
        </p:nvPicPr>
        <p:blipFill>
          <a:blip r:embed="rId3">
            <a:alphaModFix/>
          </a:blip>
          <a:stretch>
            <a:fillRect/>
          </a:stretch>
        </p:blipFill>
        <p:spPr>
          <a:xfrm>
            <a:off x="5076056" y="170516"/>
            <a:ext cx="3050214" cy="497298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lide espefícifo (datos)">
  <p:cSld name="Slide espefícifo (datos)">
    <p:spTree>
      <p:nvGrpSpPr>
        <p:cNvPr id="157" name="Shape 157"/>
        <p:cNvGrpSpPr/>
        <p:nvPr/>
      </p:nvGrpSpPr>
      <p:grpSpPr>
        <a:xfrm>
          <a:off x="0" y="0"/>
          <a:ext cx="0" cy="0"/>
          <a:chOff x="0" y="0"/>
          <a:chExt cx="0" cy="0"/>
        </a:xfrm>
      </p:grpSpPr>
      <p:sp>
        <p:nvSpPr>
          <p:cNvPr id="158" name="Google Shape;158;p25"/>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159" name="Google Shape;159;p25"/>
          <p:cNvPicPr preferRelativeResize="0"/>
          <p:nvPr/>
        </p:nvPicPr>
        <p:blipFill>
          <a:blip r:embed="rId2">
            <a:alphaModFix/>
          </a:blip>
          <a:stretch>
            <a:fillRect/>
          </a:stretch>
        </p:blipFill>
        <p:spPr>
          <a:xfrm>
            <a:off x="7956376" y="4870832"/>
            <a:ext cx="722442" cy="187835"/>
          </a:xfrm>
          <a:prstGeom prst="rect">
            <a:avLst/>
          </a:prstGeom>
          <a:noFill/>
          <a:ln>
            <a:noFill/>
          </a:ln>
        </p:spPr>
      </p:pic>
      <p:pic>
        <p:nvPicPr>
          <p:cNvPr id="160" name="Google Shape;160;p25"/>
          <p:cNvPicPr preferRelativeResize="0"/>
          <p:nvPr/>
        </p:nvPicPr>
        <p:blipFill>
          <a:blip r:embed="rId3">
            <a:alphaModFix/>
          </a:blip>
          <a:stretch>
            <a:fillRect/>
          </a:stretch>
        </p:blipFill>
        <p:spPr>
          <a:xfrm>
            <a:off x="0" y="2308864"/>
            <a:ext cx="9144000" cy="2525343"/>
          </a:xfrm>
          <a:prstGeom prst="rect">
            <a:avLst/>
          </a:prstGeom>
          <a:noFill/>
          <a:ln>
            <a:noFill/>
          </a:ln>
        </p:spPr>
      </p:pic>
      <p:sp>
        <p:nvSpPr>
          <p:cNvPr id="161" name="Google Shape;161;p25"/>
          <p:cNvSpPr/>
          <p:nvPr/>
        </p:nvSpPr>
        <p:spPr>
          <a:xfrm>
            <a:off x="638493" y="1666033"/>
            <a:ext cx="2663825" cy="9464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4400" u="none" cap="none" strike="noStrike">
                <a:solidFill>
                  <a:srgbClr val="FA4F10"/>
                </a:solidFill>
                <a:latin typeface="Calibri"/>
                <a:ea typeface="Calibri"/>
                <a:cs typeface="Calibri"/>
                <a:sym typeface="Calibri"/>
              </a:rPr>
              <a:t>26%</a:t>
            </a:r>
            <a:endParaRPr b="1" i="0" sz="4400" u="none" cap="none" strike="noStrike">
              <a:solidFill>
                <a:srgbClr val="FA4F10"/>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chemeClr val="dk1"/>
                </a:solidFill>
                <a:latin typeface="Calibri"/>
                <a:ea typeface="Calibri"/>
                <a:cs typeface="Calibri"/>
                <a:sym typeface="Calibri"/>
              </a:rPr>
              <a:t>De los usuarios de internet sólo acceden por móvil</a:t>
            </a:r>
            <a:endParaRPr b="0" i="0" sz="1600" u="none" cap="none" strike="noStrike">
              <a:solidFill>
                <a:schemeClr val="dk1"/>
              </a:solidFill>
              <a:latin typeface="Calibri"/>
              <a:ea typeface="Calibri"/>
              <a:cs typeface="Calibri"/>
              <a:sym typeface="Calibri"/>
            </a:endParaRPr>
          </a:p>
        </p:txBody>
      </p:sp>
      <p:sp>
        <p:nvSpPr>
          <p:cNvPr id="162" name="Google Shape;162;p25"/>
          <p:cNvSpPr/>
          <p:nvPr/>
        </p:nvSpPr>
        <p:spPr>
          <a:xfrm>
            <a:off x="3636565" y="1666422"/>
            <a:ext cx="2087563" cy="90024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4400" u="none" cap="none" strike="noStrike">
                <a:solidFill>
                  <a:srgbClr val="FA4F10"/>
                </a:solidFill>
                <a:latin typeface="Calibri"/>
                <a:ea typeface="Calibri"/>
                <a:cs typeface="Calibri"/>
                <a:sym typeface="Calibri"/>
              </a:rPr>
              <a:t>14%</a:t>
            </a:r>
            <a:endParaRPr b="1" i="0" sz="4400" u="none" cap="none" strike="noStrike">
              <a:solidFill>
                <a:srgbClr val="FA4F10"/>
              </a:solidFill>
              <a:latin typeface="Calibri"/>
              <a:ea typeface="Calibri"/>
              <a:cs typeface="Calibri"/>
              <a:sym typeface="Calibri"/>
            </a:endParaRPr>
          </a:p>
          <a:p>
            <a:pPr indent="0" lvl="0" marL="0" marR="0" rtl="0" algn="l">
              <a:spcBef>
                <a:spcPts val="0"/>
              </a:spcBef>
              <a:spcAft>
                <a:spcPts val="0"/>
              </a:spcAft>
              <a:buNone/>
            </a:pPr>
            <a:r>
              <a:rPr b="1" i="0" lang="es" sz="1400" u="none" cap="none" strike="noStrike">
                <a:solidFill>
                  <a:schemeClr val="dk1"/>
                </a:solidFill>
                <a:latin typeface="Calibri"/>
                <a:ea typeface="Calibri"/>
                <a:cs typeface="Calibri"/>
                <a:sym typeface="Calibri"/>
              </a:rPr>
              <a:t>De las visitas será desde un móvil </a:t>
            </a:r>
            <a:r>
              <a:rPr b="0" i="0" lang="es" sz="1400" u="none" cap="none" strike="noStrike">
                <a:solidFill>
                  <a:schemeClr val="dk1"/>
                </a:solidFill>
                <a:latin typeface="Calibri"/>
                <a:ea typeface="Calibri"/>
                <a:cs typeface="Calibri"/>
                <a:sym typeface="Calibri"/>
              </a:rPr>
              <a:t>(ya en 2013)</a:t>
            </a:r>
            <a:endParaRPr b="0" i="0" sz="1400" u="none" cap="none" strike="noStrike">
              <a:solidFill>
                <a:schemeClr val="dk1"/>
              </a:solidFill>
              <a:latin typeface="Calibri"/>
              <a:ea typeface="Calibri"/>
              <a:cs typeface="Calibri"/>
              <a:sym typeface="Calibri"/>
            </a:endParaRPr>
          </a:p>
        </p:txBody>
      </p:sp>
      <p:sp>
        <p:nvSpPr>
          <p:cNvPr id="163" name="Google Shape;163;p25"/>
          <p:cNvSpPr/>
          <p:nvPr/>
        </p:nvSpPr>
        <p:spPr>
          <a:xfrm>
            <a:off x="6084888" y="1510356"/>
            <a:ext cx="2384797" cy="147732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5800" u="none" cap="none" strike="noStrike">
                <a:solidFill>
                  <a:srgbClr val="FA4F10"/>
                </a:solidFill>
                <a:latin typeface="Calibri"/>
                <a:ea typeface="Calibri"/>
                <a:cs typeface="Calibri"/>
                <a:sym typeface="Calibri"/>
              </a:rPr>
              <a:t>x</a:t>
            </a:r>
            <a:r>
              <a:rPr b="1" i="0" lang="es" sz="4400" u="none" cap="none" strike="noStrike">
                <a:solidFill>
                  <a:srgbClr val="FA4F10"/>
                </a:solidFill>
                <a:latin typeface="Calibri"/>
                <a:ea typeface="Calibri"/>
                <a:cs typeface="Calibri"/>
                <a:sym typeface="Calibri"/>
              </a:rPr>
              <a:t>2</a:t>
            </a:r>
            <a:endParaRPr b="1" i="0" sz="4400" u="none" cap="none" strike="noStrike">
              <a:solidFill>
                <a:srgbClr val="FA4F10"/>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chemeClr val="dk1"/>
                </a:solidFill>
                <a:latin typeface="Calibri"/>
                <a:ea typeface="Calibri"/>
                <a:cs typeface="Calibri"/>
                <a:sym typeface="Calibri"/>
              </a:rPr>
              <a:t>Los usuarios de Internet en el móvil se han duplicado cada año desde 2009</a:t>
            </a:r>
            <a:endParaRPr b="0" i="0" sz="1600" u="none" cap="none" strike="noStrike">
              <a:solidFill>
                <a:schemeClr val="dk1"/>
              </a:solidFill>
              <a:latin typeface="Calibri"/>
              <a:ea typeface="Calibri"/>
              <a:cs typeface="Calibri"/>
              <a:sym typeface="Calibri"/>
            </a:endParaRPr>
          </a:p>
        </p:txBody>
      </p:sp>
      <p:sp>
        <p:nvSpPr>
          <p:cNvPr id="164" name="Google Shape;164;p25"/>
          <p:cNvSpPr txBox="1"/>
          <p:nvPr/>
        </p:nvSpPr>
        <p:spPr>
          <a:xfrm>
            <a:off x="642938" y="1037800"/>
            <a:ext cx="7858125" cy="403957"/>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1600" u="none" cap="none" strike="noStrike">
                <a:solidFill>
                  <a:srgbClr val="000000"/>
                </a:solidFill>
                <a:latin typeface="Calibri"/>
                <a:ea typeface="Calibri"/>
                <a:cs typeface="Calibri"/>
                <a:sym typeface="Calibri"/>
              </a:rPr>
              <a:t>Los slides específicos no son una oportunidad para el desorden, fíjate por ejemplo que aun en una diapositiva tan peculiar se respeta la alineación.</a:t>
            </a:r>
            <a:endParaRPr b="0" i="0" sz="1600" u="none" cap="none" strike="noStrike">
              <a:solidFill>
                <a:srgbClr val="000000"/>
              </a:solidFill>
              <a:latin typeface="Calibri"/>
              <a:ea typeface="Calibri"/>
              <a:cs typeface="Calibri"/>
              <a:sym typeface="Calibri"/>
            </a:endParaRPr>
          </a:p>
        </p:txBody>
      </p:sp>
      <p:cxnSp>
        <p:nvCxnSpPr>
          <p:cNvPr id="165" name="Google Shape;165;p25"/>
          <p:cNvCxnSpPr/>
          <p:nvPr/>
        </p:nvCxnSpPr>
        <p:spPr>
          <a:xfrm>
            <a:off x="649660" y="593998"/>
            <a:ext cx="0" cy="4062222"/>
          </a:xfrm>
          <a:prstGeom prst="straightConnector1">
            <a:avLst/>
          </a:prstGeom>
          <a:noFill/>
          <a:ln cap="flat" cmpd="sng" w="19050">
            <a:solidFill>
              <a:srgbClr val="4A7DBB"/>
            </a:solidFill>
            <a:prstDash val="dash"/>
            <a:round/>
            <a:headEnd len="sm" w="sm" type="none"/>
            <a:tailEnd len="sm" w="sm" type="none"/>
          </a:ln>
        </p:spPr>
      </p:cxnSp>
      <p:cxnSp>
        <p:nvCxnSpPr>
          <p:cNvPr id="166" name="Google Shape;166;p25"/>
          <p:cNvCxnSpPr/>
          <p:nvPr/>
        </p:nvCxnSpPr>
        <p:spPr>
          <a:xfrm>
            <a:off x="8488735" y="593998"/>
            <a:ext cx="0" cy="4062222"/>
          </a:xfrm>
          <a:prstGeom prst="straightConnector1">
            <a:avLst/>
          </a:prstGeom>
          <a:noFill/>
          <a:ln cap="flat" cmpd="sng" w="19050">
            <a:solidFill>
              <a:srgbClr val="4A7DBB"/>
            </a:solidFill>
            <a:prstDash val="dash"/>
            <a:round/>
            <a:headEnd len="sm" w="sm" type="none"/>
            <a:tailEnd len="sm" w="sm" type="none"/>
          </a:ln>
        </p:spPr>
      </p:cxnSp>
      <p:sp>
        <p:nvSpPr>
          <p:cNvPr id="167" name="Google Shape;167;p25"/>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4  Y un layout algo diferente porque viene bien cambiar</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Slide espefícifo (datos)">
  <p:cSld name="1_Slide espefícifo (datos)">
    <p:spTree>
      <p:nvGrpSpPr>
        <p:cNvPr id="168" name="Shape 168"/>
        <p:cNvGrpSpPr/>
        <p:nvPr/>
      </p:nvGrpSpPr>
      <p:grpSpPr>
        <a:xfrm>
          <a:off x="0" y="0"/>
          <a:ext cx="0" cy="0"/>
          <a:chOff x="0" y="0"/>
          <a:chExt cx="0" cy="0"/>
        </a:xfrm>
      </p:grpSpPr>
      <p:sp>
        <p:nvSpPr>
          <p:cNvPr id="169" name="Google Shape;169;p26"/>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5  Algunos destacados visuales</a:t>
            </a:r>
            <a:endParaRPr b="0" i="0" sz="1800" u="none" cap="none" strike="noStrike">
              <a:solidFill>
                <a:srgbClr val="0C0C0C"/>
              </a:solidFill>
              <a:latin typeface="Calibri"/>
              <a:ea typeface="Calibri"/>
              <a:cs typeface="Calibri"/>
              <a:sym typeface="Calibri"/>
            </a:endParaRPr>
          </a:p>
        </p:txBody>
      </p:sp>
      <p:sp>
        <p:nvSpPr>
          <p:cNvPr id="170" name="Google Shape;170;p26"/>
          <p:cNvSpPr/>
          <p:nvPr/>
        </p:nvSpPr>
        <p:spPr>
          <a:xfrm flipH="1">
            <a:off x="4949445" y="3943290"/>
            <a:ext cx="3496347" cy="485202"/>
          </a:xfrm>
          <a:prstGeom prst="rect">
            <a:avLst/>
          </a:prstGeom>
          <a:no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 Esto es un pie aclaratorio al destacado; puede tener más de una línea, pero más de dos es una locura</a:t>
            </a:r>
            <a:endParaRPr b="0" i="0" sz="1100" u="none" cap="none" strike="noStrike">
              <a:solidFill>
                <a:srgbClr val="7F7F7F"/>
              </a:solidFill>
              <a:latin typeface="Calibri"/>
              <a:ea typeface="Calibri"/>
              <a:cs typeface="Calibri"/>
              <a:sym typeface="Calibri"/>
            </a:endParaRPr>
          </a:p>
        </p:txBody>
      </p:sp>
      <p:sp>
        <p:nvSpPr>
          <p:cNvPr id="171" name="Google Shape;171;p26"/>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172" name="Google Shape;172;p26"/>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173" name="Google Shape;173;p26"/>
          <p:cNvSpPr txBox="1"/>
          <p:nvPr/>
        </p:nvSpPr>
        <p:spPr>
          <a:xfrm>
            <a:off x="5086636" y="2509274"/>
            <a:ext cx="3168352" cy="117724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1600" u="none" cap="none" strike="noStrike">
                <a:solidFill>
                  <a:schemeClr val="dk1"/>
                </a:solidFill>
                <a:latin typeface="Calibri"/>
                <a:ea typeface="Calibri"/>
                <a:cs typeface="Calibri"/>
                <a:sym typeface="Calibri"/>
              </a:rPr>
              <a:t>Podeis usar negrita si queréis destacar algo.  </a:t>
            </a:r>
            <a:r>
              <a:rPr b="0" i="0" lang="es" sz="1600" u="none" cap="none" strike="noStrike">
                <a:solidFill>
                  <a:schemeClr val="dk1"/>
                </a:solidFill>
                <a:latin typeface="Calibri"/>
                <a:ea typeface="Calibri"/>
                <a:cs typeface="Calibri"/>
                <a:sym typeface="Calibri"/>
              </a:rPr>
              <a:t>Si metéis una imagen en la zona superior utilizad todo el ancho como veis aquí. Mejor eso que dejar espacio en blanco a ambos lados.</a:t>
            </a:r>
            <a:endParaRPr b="1" i="0" sz="1600" u="none" cap="none" strike="noStrike">
              <a:solidFill>
                <a:schemeClr val="dk1"/>
              </a:solidFill>
              <a:latin typeface="Calibri"/>
              <a:ea typeface="Calibri"/>
              <a:cs typeface="Calibri"/>
              <a:sym typeface="Calibri"/>
            </a:endParaRPr>
          </a:p>
        </p:txBody>
      </p:sp>
      <p:pic>
        <p:nvPicPr>
          <p:cNvPr id="174" name="Google Shape;174;p26"/>
          <p:cNvPicPr preferRelativeResize="0"/>
          <p:nvPr/>
        </p:nvPicPr>
        <p:blipFill>
          <a:blip r:embed="rId3">
            <a:alphaModFix/>
          </a:blip>
          <a:stretch>
            <a:fillRect/>
          </a:stretch>
        </p:blipFill>
        <p:spPr>
          <a:xfrm>
            <a:off x="4933828" y="1618253"/>
            <a:ext cx="2618664" cy="742506"/>
          </a:xfrm>
          <a:prstGeom prst="rect">
            <a:avLst/>
          </a:prstGeom>
          <a:noFill/>
          <a:ln>
            <a:noFill/>
          </a:ln>
        </p:spPr>
      </p:pic>
      <p:pic>
        <p:nvPicPr>
          <p:cNvPr id="175" name="Google Shape;175;p26"/>
          <p:cNvPicPr preferRelativeResize="0"/>
          <p:nvPr/>
        </p:nvPicPr>
        <p:blipFill>
          <a:blip r:embed="rId4">
            <a:alphaModFix/>
          </a:blip>
          <a:stretch>
            <a:fillRect/>
          </a:stretch>
        </p:blipFill>
        <p:spPr>
          <a:xfrm>
            <a:off x="3140190" y="1820698"/>
            <a:ext cx="590364" cy="590364"/>
          </a:xfrm>
          <a:prstGeom prst="rect">
            <a:avLst/>
          </a:prstGeom>
          <a:noFill/>
          <a:ln>
            <a:noFill/>
          </a:ln>
        </p:spPr>
      </p:pic>
      <p:cxnSp>
        <p:nvCxnSpPr>
          <p:cNvPr id="176" name="Google Shape;176;p26"/>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177" name="Google Shape;177;p26"/>
          <p:cNvSpPr/>
          <p:nvPr/>
        </p:nvSpPr>
        <p:spPr>
          <a:xfrm>
            <a:off x="679043" y="1275606"/>
            <a:ext cx="3492603" cy="405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Ejemplo de otro destacado visual</a:t>
            </a:r>
            <a:endParaRPr b="0" i="0" sz="1600" u="none" cap="none" strike="noStrike">
              <a:solidFill>
                <a:schemeClr val="lt1"/>
              </a:solidFill>
              <a:latin typeface="Calibri"/>
              <a:ea typeface="Calibri"/>
              <a:cs typeface="Calibri"/>
              <a:sym typeface="Calibri"/>
            </a:endParaRPr>
          </a:p>
        </p:txBody>
      </p:sp>
      <p:sp>
        <p:nvSpPr>
          <p:cNvPr id="178" name="Google Shape;178;p26"/>
          <p:cNvSpPr/>
          <p:nvPr/>
        </p:nvSpPr>
        <p:spPr>
          <a:xfrm>
            <a:off x="819331" y="1717667"/>
            <a:ext cx="2131909" cy="80791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Calibri"/>
              <a:buNone/>
            </a:pPr>
            <a:r>
              <a:rPr b="0" i="0" lang="es" sz="1600" u="none" cap="none" strike="noStrike">
                <a:solidFill>
                  <a:srgbClr val="000000"/>
                </a:solidFill>
                <a:latin typeface="Calibri"/>
                <a:ea typeface="Calibri"/>
                <a:cs typeface="Calibri"/>
                <a:sym typeface="Calibri"/>
              </a:rPr>
              <a:t>Un destacado con un icono a la derecha. Puede no tenerlo y funcionar también.</a:t>
            </a:r>
            <a:endParaRPr/>
          </a:p>
        </p:txBody>
      </p:sp>
      <p:sp>
        <p:nvSpPr>
          <p:cNvPr id="179" name="Google Shape;179;p26"/>
          <p:cNvSpPr/>
          <p:nvPr/>
        </p:nvSpPr>
        <p:spPr>
          <a:xfrm>
            <a:off x="819331" y="2625756"/>
            <a:ext cx="3212029" cy="117724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Calibri"/>
              <a:buNone/>
            </a:pPr>
            <a:r>
              <a:rPr b="0" i="0" lang="es" sz="1600" u="none" cap="none" strike="noStrike">
                <a:solidFill>
                  <a:srgbClr val="000000"/>
                </a:solidFill>
                <a:latin typeface="Calibri"/>
                <a:ea typeface="Calibri"/>
                <a:cs typeface="Calibri"/>
                <a:sym typeface="Calibri"/>
              </a:rPr>
              <a:t>Fijaos en los espacios que dejamos con la imagen. </a:t>
            </a:r>
            <a:r>
              <a:rPr b="1" i="0" lang="es" sz="1600" u="none" cap="none" strike="noStrike">
                <a:solidFill>
                  <a:srgbClr val="000000"/>
                </a:solidFill>
                <a:latin typeface="Calibri"/>
                <a:ea typeface="Calibri"/>
                <a:cs typeface="Calibri"/>
                <a:sym typeface="Calibri"/>
              </a:rPr>
              <a:t>No sirve de nada pegar más el texto</a:t>
            </a:r>
            <a:r>
              <a:rPr b="0" i="0" lang="es" sz="1600" u="none" cap="none" strike="noStrike">
                <a:solidFill>
                  <a:srgbClr val="000000"/>
                </a:solidFill>
                <a:latin typeface="Calibri"/>
                <a:ea typeface="Calibri"/>
                <a:cs typeface="Calibri"/>
                <a:sym typeface="Calibri"/>
              </a:rPr>
              <a:t> porque para lo que sirve es para que no comprendamos ni el texto ni la imagen que hemos asociado</a:t>
            </a:r>
            <a:endParaRPr/>
          </a:p>
        </p:txBody>
      </p:sp>
      <p:sp>
        <p:nvSpPr>
          <p:cNvPr id="180" name="Google Shape;180;p26"/>
          <p:cNvSpPr/>
          <p:nvPr/>
        </p:nvSpPr>
        <p:spPr>
          <a:xfrm>
            <a:off x="4931718" y="1275606"/>
            <a:ext cx="3492603" cy="405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Y otro más, pero con un gráfico arriba</a:t>
            </a:r>
            <a:endParaRPr b="0" i="0" sz="1600" u="none" cap="none" strike="noStrike">
              <a:solidFill>
                <a:schemeClr val="lt1"/>
              </a:solidFill>
              <a:latin typeface="Calibri"/>
              <a:ea typeface="Calibri"/>
              <a:cs typeface="Calibri"/>
              <a:sym typeface="Calibri"/>
            </a:endParaRPr>
          </a:p>
        </p:txBody>
      </p:sp>
      <p:sp>
        <p:nvSpPr>
          <p:cNvPr id="181" name="Google Shape;181;p26"/>
          <p:cNvSpPr/>
          <p:nvPr/>
        </p:nvSpPr>
        <p:spPr>
          <a:xfrm>
            <a:off x="6372200" y="-1"/>
            <a:ext cx="2771800" cy="932768"/>
          </a:xfrm>
          <a:prstGeom prst="rect">
            <a:avLst/>
          </a:prstGeom>
          <a:solidFill>
            <a:schemeClr val="lt1"/>
          </a:solidFill>
          <a:ln>
            <a:noFill/>
          </a:ln>
        </p:spPr>
        <p:txBody>
          <a:bodyPr anchorCtr="0" anchor="ctr" bIns="45700" lIns="648000"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82" name="Google Shape;182;p26"/>
          <p:cNvPicPr preferRelativeResize="0"/>
          <p:nvPr/>
        </p:nvPicPr>
        <p:blipFill>
          <a:blip r:embed="rId5">
            <a:alphaModFix/>
          </a:blip>
          <a:stretch>
            <a:fillRect/>
          </a:stretch>
        </p:blipFill>
        <p:spPr>
          <a:xfrm>
            <a:off x="6625879" y="244091"/>
            <a:ext cx="653473" cy="653473"/>
          </a:xfrm>
          <a:prstGeom prst="rect">
            <a:avLst/>
          </a:prstGeom>
          <a:noFill/>
          <a:ln>
            <a:noFill/>
          </a:ln>
        </p:spPr>
      </p:pic>
      <p:pic>
        <p:nvPicPr>
          <p:cNvPr id="183" name="Google Shape;183;p26"/>
          <p:cNvPicPr preferRelativeResize="0"/>
          <p:nvPr/>
        </p:nvPicPr>
        <p:blipFill>
          <a:blip r:embed="rId6">
            <a:alphaModFix/>
          </a:blip>
          <a:stretch>
            <a:fillRect/>
          </a:stretch>
        </p:blipFill>
        <p:spPr>
          <a:xfrm>
            <a:off x="7759817" y="230755"/>
            <a:ext cx="471455" cy="666809"/>
          </a:xfrm>
          <a:prstGeom prst="rect">
            <a:avLst/>
          </a:prstGeom>
          <a:noFill/>
          <a:ln>
            <a:noFill/>
          </a:ln>
        </p:spPr>
      </p:pic>
      <p:sp>
        <p:nvSpPr>
          <p:cNvPr id="184" name="Google Shape;184;p26"/>
          <p:cNvSpPr/>
          <p:nvPr/>
        </p:nvSpPr>
        <p:spPr>
          <a:xfrm>
            <a:off x="9468544" y="107977"/>
            <a:ext cx="3312368" cy="1167629"/>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Estos destacados de la zona superior derecha necesitan que además cambiemos el fondo de la cabecera. </a:t>
            </a:r>
            <a:endParaRPr/>
          </a:p>
          <a:p>
            <a:pPr indent="0" lvl="0" marL="0" marR="0" rtl="0" algn="l">
              <a:lnSpc>
                <a:spcPct val="110000"/>
              </a:lnSpc>
              <a:spcBef>
                <a:spcPts val="0"/>
              </a:spcBef>
              <a:spcAft>
                <a:spcPts val="0"/>
              </a:spcAft>
              <a:buClr>
                <a:schemeClr val="dk1"/>
              </a:buClr>
              <a:buFont typeface="Calibri"/>
              <a:buNone/>
            </a:pPr>
            <a:r>
              <a:t/>
            </a:r>
            <a:endParaRPr b="0" i="0" sz="1200" u="none" cap="none" strike="noStrike">
              <a:solidFill>
                <a:srgbClr val="0C0C0C"/>
              </a:solidFill>
              <a:latin typeface="Calibri"/>
              <a:ea typeface="Calibri"/>
              <a:cs typeface="Calibri"/>
              <a:sym typeface="Calibri"/>
            </a:endParaRPr>
          </a:p>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Fíjate que las imágenes están alineadas al centro con la línea del título de diapositiva. El diseño es intención.</a:t>
            </a:r>
            <a:endParaRPr b="0" i="0" sz="1200" u="none" cap="none" strike="noStrike">
              <a:solidFill>
                <a:srgbClr val="0C0C0C"/>
              </a:solidFill>
              <a:latin typeface="Calibri"/>
              <a:ea typeface="Calibri"/>
              <a:cs typeface="Calibri"/>
              <a:sym typeface="Calibri"/>
            </a:endParaRPr>
          </a:p>
        </p:txBody>
      </p:sp>
      <p:sp>
        <p:nvSpPr>
          <p:cNvPr id="185" name="Google Shape;185;p26"/>
          <p:cNvSpPr/>
          <p:nvPr/>
        </p:nvSpPr>
        <p:spPr>
          <a:xfrm>
            <a:off x="683568" y="3943290"/>
            <a:ext cx="3492603" cy="34289"/>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
        <p:nvSpPr>
          <p:cNvPr id="186" name="Google Shape;186;p26"/>
          <p:cNvSpPr/>
          <p:nvPr/>
        </p:nvSpPr>
        <p:spPr>
          <a:xfrm>
            <a:off x="4955645" y="3943290"/>
            <a:ext cx="3492603" cy="34289"/>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Slide espefícifo (datos)">
  <p:cSld name="2_Slide espefícifo (datos)">
    <p:spTree>
      <p:nvGrpSpPr>
        <p:cNvPr id="187" name="Shape 187"/>
        <p:cNvGrpSpPr/>
        <p:nvPr/>
      </p:nvGrpSpPr>
      <p:grpSpPr>
        <a:xfrm>
          <a:off x="0" y="0"/>
          <a:ext cx="0" cy="0"/>
          <a:chOff x="0" y="0"/>
          <a:chExt cx="0" cy="0"/>
        </a:xfrm>
      </p:grpSpPr>
      <p:sp>
        <p:nvSpPr>
          <p:cNvPr id="188" name="Google Shape;188;p27"/>
          <p:cNvSpPr/>
          <p:nvPr/>
        </p:nvSpPr>
        <p:spPr>
          <a:xfrm rot="5400000">
            <a:off x="3221849" y="-1136153"/>
            <a:ext cx="2700302" cy="9144000"/>
          </a:xfrm>
          <a:prstGeom prst="rect">
            <a:avLst/>
          </a:prstGeom>
          <a:solidFill>
            <a:srgbClr val="F2F2F2"/>
          </a:solidFill>
          <a:ln>
            <a:noFill/>
          </a:ln>
        </p:spPr>
        <p:txBody>
          <a:bodyPr anchorCtr="0" anchor="t" bIns="45700" lIns="91425" spcFirstLastPara="1" rIns="91425" wrap="square" tIns="45700">
            <a:noAutofit/>
          </a:bodyPr>
          <a:lstStyle/>
          <a:p>
            <a:pPr indent="102870" lvl="0" marL="0" marR="0" rtl="0" algn="just">
              <a:lnSpc>
                <a:spcPct val="110000"/>
              </a:lnSpc>
              <a:spcBef>
                <a:spcPts val="0"/>
              </a:spcBef>
              <a:spcAft>
                <a:spcPts val="0"/>
              </a:spcAft>
              <a:buClr>
                <a:schemeClr val="dk1"/>
              </a:buClr>
              <a:buSzPts val="1620"/>
              <a:buFont typeface="Calibri"/>
              <a:buNone/>
            </a:pPr>
            <a:r>
              <a:t/>
            </a:r>
            <a:endParaRPr b="0" i="0" sz="1800" u="none" cap="none" strike="noStrike">
              <a:solidFill>
                <a:srgbClr val="000000"/>
              </a:solidFill>
              <a:latin typeface="Calibri"/>
              <a:ea typeface="Calibri"/>
              <a:cs typeface="Calibri"/>
              <a:sym typeface="Calibri"/>
            </a:endParaRPr>
          </a:p>
        </p:txBody>
      </p:sp>
      <p:sp>
        <p:nvSpPr>
          <p:cNvPr id="189" name="Google Shape;189;p27"/>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190" name="Google Shape;190;p27"/>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191" name="Google Shape;191;p27"/>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192" name="Google Shape;192;p27"/>
          <p:cNvSpPr/>
          <p:nvPr/>
        </p:nvSpPr>
        <p:spPr>
          <a:xfrm>
            <a:off x="500063" y="3921900"/>
            <a:ext cx="8143875" cy="601581"/>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Aquí va de Nuevo un destacado. ¡No mezcles! Esto pierde fuerza si utilizas más de uno de estos elementos por diapositiva. Tampoco si los repites una y otra vez.</a:t>
            </a:r>
            <a:endParaRPr b="0" i="0" sz="1600" u="none" cap="none" strike="noStrike">
              <a:solidFill>
                <a:schemeClr val="lt1"/>
              </a:solidFill>
              <a:latin typeface="Calibri"/>
              <a:ea typeface="Calibri"/>
              <a:cs typeface="Calibri"/>
              <a:sym typeface="Calibri"/>
            </a:endParaRPr>
          </a:p>
        </p:txBody>
      </p:sp>
      <p:pic>
        <p:nvPicPr>
          <p:cNvPr id="193" name="Google Shape;193;p27"/>
          <p:cNvPicPr preferRelativeResize="0"/>
          <p:nvPr/>
        </p:nvPicPr>
        <p:blipFill>
          <a:blip r:embed="rId3">
            <a:alphaModFix/>
          </a:blip>
          <a:stretch>
            <a:fillRect/>
          </a:stretch>
        </p:blipFill>
        <p:spPr>
          <a:xfrm>
            <a:off x="7034559" y="2366048"/>
            <a:ext cx="1178719" cy="1119188"/>
          </a:xfrm>
          <a:prstGeom prst="rect">
            <a:avLst/>
          </a:prstGeom>
          <a:noFill/>
          <a:ln>
            <a:noFill/>
          </a:ln>
        </p:spPr>
      </p:pic>
      <p:sp>
        <p:nvSpPr>
          <p:cNvPr id="194" name="Google Shape;194;p27"/>
          <p:cNvSpPr txBox="1"/>
          <p:nvPr/>
        </p:nvSpPr>
        <p:spPr>
          <a:xfrm>
            <a:off x="629245" y="3489852"/>
            <a:ext cx="1571625" cy="230833"/>
          </a:xfrm>
          <a:prstGeom prst="rect">
            <a:avLst/>
          </a:prstGeom>
          <a:noFill/>
          <a:ln>
            <a:noFill/>
          </a:ln>
        </p:spPr>
        <p:txBody>
          <a:bodyPr anchorCtr="0" anchor="t" bIns="45700" lIns="91425" spcFirstLastPara="1" rIns="91425" wrap="square" tIns="45700">
            <a:noAutofit/>
          </a:bodyPr>
          <a:lstStyle/>
          <a:p>
            <a:pPr indent="-228600" lvl="0" marL="22860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Interdum dapibus</a:t>
            </a:r>
            <a:endParaRPr b="0" i="0" sz="1400" u="none" cap="none" strike="noStrike">
              <a:solidFill>
                <a:schemeClr val="dk1"/>
              </a:solidFill>
              <a:latin typeface="Calibri"/>
              <a:ea typeface="Calibri"/>
              <a:cs typeface="Calibri"/>
              <a:sym typeface="Calibri"/>
            </a:endParaRPr>
          </a:p>
        </p:txBody>
      </p:sp>
      <p:sp>
        <p:nvSpPr>
          <p:cNvPr id="195" name="Google Shape;195;p27"/>
          <p:cNvSpPr txBox="1"/>
          <p:nvPr/>
        </p:nvSpPr>
        <p:spPr>
          <a:xfrm>
            <a:off x="2757538" y="3489852"/>
            <a:ext cx="1657896" cy="39241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Ornare aliquet suspendisse sem</a:t>
            </a:r>
            <a:endParaRPr b="0" i="0" sz="1400" u="none" cap="none" strike="noStrike">
              <a:solidFill>
                <a:schemeClr val="dk1"/>
              </a:solidFill>
              <a:latin typeface="Calibri"/>
              <a:ea typeface="Calibri"/>
              <a:cs typeface="Calibri"/>
              <a:sym typeface="Calibri"/>
            </a:endParaRPr>
          </a:p>
        </p:txBody>
      </p:sp>
      <p:sp>
        <p:nvSpPr>
          <p:cNvPr id="196" name="Google Shape;196;p27"/>
          <p:cNvSpPr txBox="1"/>
          <p:nvPr/>
        </p:nvSpPr>
        <p:spPr>
          <a:xfrm>
            <a:off x="5061793" y="3489852"/>
            <a:ext cx="1414463" cy="230833"/>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Primis interdum</a:t>
            </a:r>
            <a:endParaRPr b="0" i="0" sz="1400" u="none" cap="none" strike="noStrike">
              <a:solidFill>
                <a:schemeClr val="dk1"/>
              </a:solidFill>
              <a:latin typeface="Calibri"/>
              <a:ea typeface="Calibri"/>
              <a:cs typeface="Calibri"/>
              <a:sym typeface="Calibri"/>
            </a:endParaRPr>
          </a:p>
        </p:txBody>
      </p:sp>
      <p:sp>
        <p:nvSpPr>
          <p:cNvPr id="197" name="Google Shape;197;p27"/>
          <p:cNvSpPr txBox="1"/>
          <p:nvPr/>
        </p:nvSpPr>
        <p:spPr>
          <a:xfrm>
            <a:off x="7020272" y="3489852"/>
            <a:ext cx="1403350" cy="39241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Maecenas sagittis</a:t>
            </a:r>
            <a:endParaRPr b="0" i="0" sz="1400" u="none" cap="none" strike="noStrike">
              <a:solidFill>
                <a:schemeClr val="dk1"/>
              </a:solidFill>
              <a:latin typeface="Calibri"/>
              <a:ea typeface="Calibri"/>
              <a:cs typeface="Calibri"/>
              <a:sym typeface="Calibri"/>
            </a:endParaRPr>
          </a:p>
        </p:txBody>
      </p:sp>
      <p:pic>
        <p:nvPicPr>
          <p:cNvPr id="198" name="Google Shape;198;p27"/>
          <p:cNvPicPr preferRelativeResize="0"/>
          <p:nvPr/>
        </p:nvPicPr>
        <p:blipFill>
          <a:blip r:embed="rId4">
            <a:alphaModFix/>
          </a:blip>
          <a:stretch>
            <a:fillRect/>
          </a:stretch>
        </p:blipFill>
        <p:spPr>
          <a:xfrm>
            <a:off x="2786063" y="2247714"/>
            <a:ext cx="1182290" cy="1178719"/>
          </a:xfrm>
          <a:prstGeom prst="rect">
            <a:avLst/>
          </a:prstGeom>
          <a:noFill/>
          <a:ln>
            <a:noFill/>
          </a:ln>
        </p:spPr>
      </p:pic>
      <p:pic>
        <p:nvPicPr>
          <p:cNvPr id="199" name="Google Shape;199;p27"/>
          <p:cNvPicPr preferRelativeResize="0"/>
          <p:nvPr/>
        </p:nvPicPr>
        <p:blipFill>
          <a:blip r:embed="rId5">
            <a:alphaModFix/>
          </a:blip>
          <a:stretch>
            <a:fillRect/>
          </a:stretch>
        </p:blipFill>
        <p:spPr>
          <a:xfrm>
            <a:off x="2143125" y="2837073"/>
            <a:ext cx="439341" cy="235744"/>
          </a:xfrm>
          <a:prstGeom prst="rect">
            <a:avLst/>
          </a:prstGeom>
          <a:noFill/>
          <a:ln>
            <a:noFill/>
          </a:ln>
        </p:spPr>
      </p:pic>
      <p:pic>
        <p:nvPicPr>
          <p:cNvPr id="200" name="Google Shape;200;p27"/>
          <p:cNvPicPr preferRelativeResize="0"/>
          <p:nvPr/>
        </p:nvPicPr>
        <p:blipFill>
          <a:blip r:embed="rId5">
            <a:alphaModFix/>
          </a:blip>
          <a:stretch>
            <a:fillRect/>
          </a:stretch>
        </p:blipFill>
        <p:spPr>
          <a:xfrm>
            <a:off x="4357688" y="2837073"/>
            <a:ext cx="439340" cy="235744"/>
          </a:xfrm>
          <a:prstGeom prst="rect">
            <a:avLst/>
          </a:prstGeom>
          <a:noFill/>
          <a:ln>
            <a:noFill/>
          </a:ln>
        </p:spPr>
      </p:pic>
      <p:pic>
        <p:nvPicPr>
          <p:cNvPr id="201" name="Google Shape;201;p27"/>
          <p:cNvPicPr preferRelativeResize="0"/>
          <p:nvPr/>
        </p:nvPicPr>
        <p:blipFill>
          <a:blip r:embed="rId5">
            <a:alphaModFix/>
          </a:blip>
          <a:stretch>
            <a:fillRect/>
          </a:stretch>
        </p:blipFill>
        <p:spPr>
          <a:xfrm>
            <a:off x="6635998" y="2849237"/>
            <a:ext cx="439340" cy="235744"/>
          </a:xfrm>
          <a:prstGeom prst="rect">
            <a:avLst/>
          </a:prstGeom>
          <a:noFill/>
          <a:ln>
            <a:noFill/>
          </a:ln>
        </p:spPr>
      </p:pic>
      <p:pic>
        <p:nvPicPr>
          <p:cNvPr id="202" name="Google Shape;202;p27"/>
          <p:cNvPicPr preferRelativeResize="0"/>
          <p:nvPr/>
        </p:nvPicPr>
        <p:blipFill>
          <a:blip r:embed="rId6">
            <a:alphaModFix/>
          </a:blip>
          <a:stretch>
            <a:fillRect/>
          </a:stretch>
        </p:blipFill>
        <p:spPr>
          <a:xfrm>
            <a:off x="857250" y="2247714"/>
            <a:ext cx="828675" cy="1232297"/>
          </a:xfrm>
          <a:prstGeom prst="rect">
            <a:avLst/>
          </a:prstGeom>
          <a:noFill/>
          <a:ln>
            <a:noFill/>
          </a:ln>
        </p:spPr>
      </p:pic>
      <p:pic>
        <p:nvPicPr>
          <p:cNvPr id="203" name="Google Shape;203;p27"/>
          <p:cNvPicPr preferRelativeResize="0"/>
          <p:nvPr/>
        </p:nvPicPr>
        <p:blipFill>
          <a:blip r:embed="rId7">
            <a:alphaModFix/>
          </a:blip>
          <a:stretch>
            <a:fillRect/>
          </a:stretch>
        </p:blipFill>
        <p:spPr>
          <a:xfrm>
            <a:off x="4926261" y="2462027"/>
            <a:ext cx="1271588" cy="957263"/>
          </a:xfrm>
          <a:prstGeom prst="rect">
            <a:avLst/>
          </a:prstGeom>
          <a:noFill/>
          <a:ln>
            <a:noFill/>
          </a:ln>
        </p:spPr>
      </p:pic>
      <p:sp>
        <p:nvSpPr>
          <p:cNvPr id="204" name="Google Shape;204;p27"/>
          <p:cNvSpPr txBox="1"/>
          <p:nvPr/>
        </p:nvSpPr>
        <p:spPr>
          <a:xfrm>
            <a:off x="642938" y="843558"/>
            <a:ext cx="7858125" cy="796372"/>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5 </a:t>
            </a:r>
            <a:r>
              <a:rPr b="0" i="0" lang="es" sz="2000" u="none" cap="none" strike="noStrike">
                <a:solidFill>
                  <a:srgbClr val="FA4F10"/>
                </a:solidFill>
                <a:latin typeface="Calibri"/>
                <a:ea typeface="Calibri"/>
                <a:cs typeface="Calibri"/>
                <a:sym typeface="Calibri"/>
              </a:rPr>
              <a:t>Un ejemplo de proceso lineal</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Respetamos los espacios que tenemos para títulos y texto, y dejamos también espacio para que se entienda lo que nos interesa.</a:t>
            </a:r>
            <a:endParaRPr/>
          </a:p>
        </p:txBody>
      </p:sp>
      <p:sp>
        <p:nvSpPr>
          <p:cNvPr id="205" name="Google Shape;205;p27"/>
          <p:cNvSpPr/>
          <p:nvPr/>
        </p:nvSpPr>
        <p:spPr>
          <a:xfrm>
            <a:off x="2463453" y="1923714"/>
            <a:ext cx="4217094" cy="324000"/>
          </a:xfrm>
          <a:prstGeom prst="rect">
            <a:avLst/>
          </a:prstGeom>
          <a:solidFill>
            <a:schemeClr val="lt1"/>
          </a:solidFill>
          <a:ln cap="flat" cmpd="sng" w="38100">
            <a:solidFill>
              <a:srgbClr val="F2F2F2"/>
            </a:solidFill>
            <a:prstDash val="solid"/>
            <a:round/>
            <a:headEnd len="sm" w="sm" type="none"/>
            <a:tailEnd len="sm" w="sm" type="none"/>
          </a:ln>
        </p:spPr>
        <p:txBody>
          <a:bodyPr anchorCtr="0" anchor="ctr" bIns="45700" lIns="288000" spcFirstLastPara="1" rIns="288000" wrap="square" tIns="0">
            <a:noAutofit/>
          </a:bodyPr>
          <a:lstStyle/>
          <a:p>
            <a:pPr indent="0" lvl="1" marL="0" marR="0" rtl="0" algn="ctr">
              <a:spcBef>
                <a:spcPts val="0"/>
              </a:spcBef>
              <a:spcAft>
                <a:spcPts val="1200"/>
              </a:spcAft>
              <a:buNone/>
            </a:pPr>
            <a:r>
              <a:rPr b="0" i="0" lang="es" sz="1800" u="none" cap="none" strike="noStrike">
                <a:solidFill>
                  <a:srgbClr val="262626"/>
                </a:solidFill>
                <a:latin typeface="Calibri"/>
                <a:ea typeface="Calibri"/>
                <a:cs typeface="Calibri"/>
                <a:sym typeface="Calibri"/>
              </a:rPr>
              <a:t>Mete aquí el nombre del proceso</a:t>
            </a:r>
            <a:endParaRPr b="0" i="0" sz="1800" u="none" cap="none" strike="noStrike">
              <a:solidFill>
                <a:srgbClr val="262626"/>
              </a:solidFill>
              <a:latin typeface="Calibri"/>
              <a:ea typeface="Calibri"/>
              <a:cs typeface="Calibri"/>
              <a:sym typeface="Calibri"/>
            </a:endParaRPr>
          </a:p>
        </p:txBody>
      </p:sp>
      <p:sp>
        <p:nvSpPr>
          <p:cNvPr id="206" name="Google Shape;206;p27"/>
          <p:cNvSpPr/>
          <p:nvPr/>
        </p:nvSpPr>
        <p:spPr>
          <a:xfrm>
            <a:off x="9468544" y="2103044"/>
            <a:ext cx="3312368" cy="897598"/>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Para estos procesos necesitas imágenes con fondos transparentes. Si eliminas el fondo en gris no vas a tener el efecto que ves aquí, por lo que tendrás que buscar o retocar las imágenes que tengas</a:t>
            </a:r>
            <a:endParaRPr b="0" i="0" sz="1200" u="none" cap="none" strike="noStrike">
              <a:solidFill>
                <a:srgbClr val="0C0C0C"/>
              </a:solidFill>
              <a:latin typeface="Calibri"/>
              <a:ea typeface="Calibri"/>
              <a:cs typeface="Calibri"/>
              <a:sym typeface="Calibri"/>
            </a:endParaRPr>
          </a:p>
        </p:txBody>
      </p:sp>
      <p:sp>
        <p:nvSpPr>
          <p:cNvPr id="207" name="Google Shape;207;p27"/>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6  Ejemplos de procesos</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Árbol de dependencias">
  <p:cSld name="Árbol de dependencias">
    <p:spTree>
      <p:nvGrpSpPr>
        <p:cNvPr id="208" name="Shape 208"/>
        <p:cNvGrpSpPr/>
        <p:nvPr/>
      </p:nvGrpSpPr>
      <p:grpSpPr>
        <a:xfrm>
          <a:off x="0" y="0"/>
          <a:ext cx="0" cy="0"/>
          <a:chOff x="0" y="0"/>
          <a:chExt cx="0" cy="0"/>
        </a:xfrm>
      </p:grpSpPr>
      <p:sp>
        <p:nvSpPr>
          <p:cNvPr id="209" name="Google Shape;209;p28"/>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210" name="Google Shape;210;p28"/>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211" name="Google Shape;211;p28"/>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212" name="Google Shape;212;p28"/>
          <p:cNvSpPr/>
          <p:nvPr/>
        </p:nvSpPr>
        <p:spPr>
          <a:xfrm>
            <a:off x="395536" y="1880131"/>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Ana Conda</a:t>
            </a:r>
            <a:endParaRPr b="0" i="0" sz="1400" u="none" cap="none" strike="noStrike">
              <a:solidFill>
                <a:srgbClr val="0C0C0C"/>
              </a:solidFill>
              <a:latin typeface="Calibri"/>
              <a:ea typeface="Calibri"/>
              <a:cs typeface="Calibri"/>
              <a:sym typeface="Calibri"/>
            </a:endParaRPr>
          </a:p>
        </p:txBody>
      </p:sp>
      <p:sp>
        <p:nvSpPr>
          <p:cNvPr id="213" name="Google Shape;213;p28"/>
          <p:cNvSpPr/>
          <p:nvPr/>
        </p:nvSpPr>
        <p:spPr>
          <a:xfrm>
            <a:off x="395536" y="2203979"/>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Felipe Lillo</a:t>
            </a:r>
            <a:endParaRPr b="0" i="0" sz="1400" u="none" cap="none" strike="noStrike">
              <a:solidFill>
                <a:srgbClr val="0C0C0C"/>
              </a:solidFill>
              <a:latin typeface="Calibri"/>
              <a:ea typeface="Calibri"/>
              <a:cs typeface="Calibri"/>
              <a:sym typeface="Calibri"/>
            </a:endParaRPr>
          </a:p>
        </p:txBody>
      </p:sp>
      <p:sp>
        <p:nvSpPr>
          <p:cNvPr id="214" name="Google Shape;214;p28"/>
          <p:cNvSpPr/>
          <p:nvPr/>
        </p:nvSpPr>
        <p:spPr>
          <a:xfrm>
            <a:off x="395536" y="1555795"/>
            <a:ext cx="17280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Product Owner</a:t>
            </a:r>
            <a:endParaRPr b="0" i="0" sz="1600" u="none" cap="none" strike="noStrike">
              <a:solidFill>
                <a:schemeClr val="lt1"/>
              </a:solidFill>
              <a:latin typeface="Calibri"/>
              <a:ea typeface="Calibri"/>
              <a:cs typeface="Calibri"/>
              <a:sym typeface="Calibri"/>
            </a:endParaRPr>
          </a:p>
        </p:txBody>
      </p:sp>
      <p:sp>
        <p:nvSpPr>
          <p:cNvPr id="215" name="Google Shape;215;p28"/>
          <p:cNvSpPr/>
          <p:nvPr/>
        </p:nvSpPr>
        <p:spPr>
          <a:xfrm>
            <a:off x="2699792" y="1555795"/>
            <a:ext cx="1728000"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Scrum Master</a:t>
            </a:r>
            <a:endParaRPr b="0" i="0" sz="1600" u="none" cap="none" strike="noStrike">
              <a:solidFill>
                <a:schemeClr val="lt1"/>
              </a:solidFill>
              <a:latin typeface="Calibri"/>
              <a:ea typeface="Calibri"/>
              <a:cs typeface="Calibri"/>
              <a:sym typeface="Calibri"/>
            </a:endParaRPr>
          </a:p>
        </p:txBody>
      </p:sp>
      <p:sp>
        <p:nvSpPr>
          <p:cNvPr id="216" name="Google Shape;216;p28"/>
          <p:cNvSpPr/>
          <p:nvPr/>
        </p:nvSpPr>
        <p:spPr>
          <a:xfrm>
            <a:off x="2709317" y="1885012"/>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Pep Guardiola</a:t>
            </a:r>
            <a:endParaRPr b="0" i="0" sz="1400" u="none" cap="none" strike="noStrike">
              <a:solidFill>
                <a:srgbClr val="0C0C0C"/>
              </a:solidFill>
              <a:latin typeface="Calibri"/>
              <a:ea typeface="Calibri"/>
              <a:cs typeface="Calibri"/>
              <a:sym typeface="Calibri"/>
            </a:endParaRPr>
          </a:p>
        </p:txBody>
      </p:sp>
      <p:sp>
        <p:nvSpPr>
          <p:cNvPr id="217" name="Google Shape;217;p28"/>
          <p:cNvSpPr/>
          <p:nvPr/>
        </p:nvSpPr>
        <p:spPr>
          <a:xfrm>
            <a:off x="4784526" y="1555795"/>
            <a:ext cx="1858450"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Account Manager</a:t>
            </a:r>
            <a:endParaRPr b="0" i="0" sz="1600" u="none" cap="none" strike="noStrike">
              <a:solidFill>
                <a:schemeClr val="lt1"/>
              </a:solidFill>
              <a:latin typeface="Calibri"/>
              <a:ea typeface="Calibri"/>
              <a:cs typeface="Calibri"/>
              <a:sym typeface="Calibri"/>
            </a:endParaRPr>
          </a:p>
        </p:txBody>
      </p:sp>
      <p:sp>
        <p:nvSpPr>
          <p:cNvPr id="218" name="Google Shape;218;p28"/>
          <p:cNvSpPr/>
          <p:nvPr/>
        </p:nvSpPr>
        <p:spPr>
          <a:xfrm>
            <a:off x="4794050" y="1880131"/>
            <a:ext cx="1848925"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Victor Valdés</a:t>
            </a:r>
            <a:endParaRPr b="0" i="0" sz="1400" u="none" cap="none" strike="noStrike">
              <a:solidFill>
                <a:srgbClr val="0C0C0C"/>
              </a:solidFill>
              <a:latin typeface="Calibri"/>
              <a:ea typeface="Calibri"/>
              <a:cs typeface="Calibri"/>
              <a:sym typeface="Calibri"/>
            </a:endParaRPr>
          </a:p>
        </p:txBody>
      </p:sp>
      <p:sp>
        <p:nvSpPr>
          <p:cNvPr id="219" name="Google Shape;219;p28"/>
          <p:cNvSpPr/>
          <p:nvPr/>
        </p:nvSpPr>
        <p:spPr>
          <a:xfrm>
            <a:off x="2709317" y="2527714"/>
            <a:ext cx="1728000"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Lead Developer</a:t>
            </a:r>
            <a:endParaRPr b="0" i="0" sz="1600" u="none" cap="none" strike="noStrike">
              <a:solidFill>
                <a:schemeClr val="lt1"/>
              </a:solidFill>
              <a:latin typeface="Calibri"/>
              <a:ea typeface="Calibri"/>
              <a:cs typeface="Calibri"/>
              <a:sym typeface="Calibri"/>
            </a:endParaRPr>
          </a:p>
        </p:txBody>
      </p:sp>
      <p:sp>
        <p:nvSpPr>
          <p:cNvPr id="220" name="Google Shape;220;p28"/>
          <p:cNvSpPr/>
          <p:nvPr/>
        </p:nvSpPr>
        <p:spPr>
          <a:xfrm>
            <a:off x="2709317" y="2852050"/>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Cesc Fabregas</a:t>
            </a:r>
            <a:endParaRPr b="0" i="0" sz="1400" u="none" cap="none" strike="noStrike">
              <a:solidFill>
                <a:srgbClr val="0C0C0C"/>
              </a:solidFill>
              <a:latin typeface="Calibri"/>
              <a:ea typeface="Calibri"/>
              <a:cs typeface="Calibri"/>
              <a:sym typeface="Calibri"/>
            </a:endParaRPr>
          </a:p>
        </p:txBody>
      </p:sp>
      <p:sp>
        <p:nvSpPr>
          <p:cNvPr id="221" name="Google Shape;221;p28"/>
          <p:cNvSpPr/>
          <p:nvPr/>
        </p:nvSpPr>
        <p:spPr>
          <a:xfrm>
            <a:off x="4785767" y="2527714"/>
            <a:ext cx="1768822"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Responsable UX</a:t>
            </a:r>
            <a:endParaRPr b="0" i="0" sz="1600" u="none" cap="none" strike="noStrike">
              <a:solidFill>
                <a:schemeClr val="lt1"/>
              </a:solidFill>
              <a:latin typeface="Calibri"/>
              <a:ea typeface="Calibri"/>
              <a:cs typeface="Calibri"/>
              <a:sym typeface="Calibri"/>
            </a:endParaRPr>
          </a:p>
        </p:txBody>
      </p:sp>
      <p:sp>
        <p:nvSpPr>
          <p:cNvPr id="222" name="Google Shape;222;p28"/>
          <p:cNvSpPr/>
          <p:nvPr/>
        </p:nvSpPr>
        <p:spPr>
          <a:xfrm>
            <a:off x="4795292" y="2852050"/>
            <a:ext cx="1768822"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Andrés Inhiesta</a:t>
            </a:r>
            <a:endParaRPr b="0" i="0" sz="1400" u="none" cap="none" strike="noStrike">
              <a:solidFill>
                <a:srgbClr val="0C0C0C"/>
              </a:solidFill>
              <a:latin typeface="Calibri"/>
              <a:ea typeface="Calibri"/>
              <a:cs typeface="Calibri"/>
              <a:sym typeface="Calibri"/>
            </a:endParaRPr>
          </a:p>
        </p:txBody>
      </p:sp>
      <p:sp>
        <p:nvSpPr>
          <p:cNvPr id="223" name="Google Shape;223;p28"/>
          <p:cNvSpPr/>
          <p:nvPr/>
        </p:nvSpPr>
        <p:spPr>
          <a:xfrm>
            <a:off x="6919367" y="2527714"/>
            <a:ext cx="1768822"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SEO</a:t>
            </a:r>
            <a:endParaRPr b="0" i="0" sz="1600" u="none" cap="none" strike="noStrike">
              <a:solidFill>
                <a:schemeClr val="lt1"/>
              </a:solidFill>
              <a:latin typeface="Calibri"/>
              <a:ea typeface="Calibri"/>
              <a:cs typeface="Calibri"/>
              <a:sym typeface="Calibri"/>
            </a:endParaRPr>
          </a:p>
        </p:txBody>
      </p:sp>
      <p:sp>
        <p:nvSpPr>
          <p:cNvPr id="224" name="Google Shape;224;p28"/>
          <p:cNvSpPr/>
          <p:nvPr/>
        </p:nvSpPr>
        <p:spPr>
          <a:xfrm>
            <a:off x="6928892" y="2852050"/>
            <a:ext cx="1768822"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Tito Vilanova</a:t>
            </a:r>
            <a:endParaRPr b="0" i="0" sz="1400" u="none" cap="none" strike="noStrike">
              <a:solidFill>
                <a:srgbClr val="0C0C0C"/>
              </a:solidFill>
              <a:latin typeface="Calibri"/>
              <a:ea typeface="Calibri"/>
              <a:cs typeface="Calibri"/>
              <a:sym typeface="Calibri"/>
            </a:endParaRPr>
          </a:p>
        </p:txBody>
      </p:sp>
      <p:sp>
        <p:nvSpPr>
          <p:cNvPr id="225" name="Google Shape;225;p28"/>
          <p:cNvSpPr/>
          <p:nvPr/>
        </p:nvSpPr>
        <p:spPr>
          <a:xfrm>
            <a:off x="2699792" y="3489472"/>
            <a:ext cx="1728000" cy="550675"/>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2x Analistas programadores</a:t>
            </a:r>
            <a:endParaRPr b="0" i="0" sz="1600" u="none" cap="none" strike="noStrike">
              <a:solidFill>
                <a:schemeClr val="lt1"/>
              </a:solidFill>
              <a:latin typeface="Calibri"/>
              <a:ea typeface="Calibri"/>
              <a:cs typeface="Calibri"/>
              <a:sym typeface="Calibri"/>
            </a:endParaRPr>
          </a:p>
        </p:txBody>
      </p:sp>
      <p:sp>
        <p:nvSpPr>
          <p:cNvPr id="226" name="Google Shape;226;p28"/>
          <p:cNvSpPr/>
          <p:nvPr/>
        </p:nvSpPr>
        <p:spPr>
          <a:xfrm>
            <a:off x="-2232" y="4449425"/>
            <a:ext cx="2413992" cy="334364"/>
          </a:xfrm>
          <a:prstGeom prst="rect">
            <a:avLst/>
          </a:prstGeom>
          <a:solidFill>
            <a:srgbClr val="F2F2F2"/>
          </a:solidFill>
          <a:ln>
            <a:noFill/>
          </a:ln>
        </p:spPr>
        <p:txBody>
          <a:bodyPr anchorCtr="0" anchor="ctr" bIns="45700" lIns="288000" spcFirstLastPara="1" rIns="0" wrap="square" tIns="45700">
            <a:noAutofit/>
          </a:bodyPr>
          <a:lstStyle/>
          <a:p>
            <a:pPr indent="0" lvl="1" marL="0" marR="0" rtl="0" algn="ctr">
              <a:spcBef>
                <a:spcPts val="0"/>
              </a:spcBef>
              <a:spcAft>
                <a:spcPts val="1200"/>
              </a:spcAft>
              <a:buNone/>
            </a:pPr>
            <a:r>
              <a:rPr b="0" i="0" lang="es" sz="1600" u="none" cap="none" strike="noStrike">
                <a:solidFill>
                  <a:srgbClr val="595959"/>
                </a:solidFill>
                <a:latin typeface="Calibri"/>
                <a:ea typeface="Calibri"/>
                <a:cs typeface="Calibri"/>
                <a:sym typeface="Calibri"/>
              </a:rPr>
              <a:t>Equipo Actimel</a:t>
            </a:r>
            <a:endParaRPr b="0" i="0" sz="1600" u="none" cap="none" strike="noStrike">
              <a:solidFill>
                <a:srgbClr val="595959"/>
              </a:solidFill>
              <a:latin typeface="Calibri"/>
              <a:ea typeface="Calibri"/>
              <a:cs typeface="Calibri"/>
              <a:sym typeface="Calibri"/>
            </a:endParaRPr>
          </a:p>
        </p:txBody>
      </p:sp>
      <p:sp>
        <p:nvSpPr>
          <p:cNvPr id="227" name="Google Shape;227;p28"/>
          <p:cNvSpPr/>
          <p:nvPr/>
        </p:nvSpPr>
        <p:spPr>
          <a:xfrm>
            <a:off x="2369492" y="4449425"/>
            <a:ext cx="6774507" cy="334364"/>
          </a:xfrm>
          <a:prstGeom prst="rect">
            <a:avLst/>
          </a:prstGeom>
          <a:solidFill>
            <a:srgbClr val="F2F2F2"/>
          </a:solidFill>
          <a:ln>
            <a:noFill/>
          </a:ln>
        </p:spPr>
        <p:txBody>
          <a:bodyPr anchorCtr="0" anchor="ctr" bIns="45700" lIns="288000" spcFirstLastPara="1" rIns="0" wrap="square" tIns="45700">
            <a:noAutofit/>
          </a:bodyPr>
          <a:lstStyle/>
          <a:p>
            <a:pPr indent="0" lvl="1" marL="0" marR="0" rtl="0" algn="ctr">
              <a:spcBef>
                <a:spcPts val="0"/>
              </a:spcBef>
              <a:spcAft>
                <a:spcPts val="1200"/>
              </a:spcAft>
              <a:buNone/>
            </a:pPr>
            <a:r>
              <a:rPr b="0" i="0" lang="es" sz="1600" u="none" cap="none" strike="noStrike">
                <a:solidFill>
                  <a:srgbClr val="595959"/>
                </a:solidFill>
                <a:latin typeface="Calibri"/>
                <a:ea typeface="Calibri"/>
                <a:cs typeface="Calibri"/>
                <a:sym typeface="Calibri"/>
              </a:rPr>
              <a:t>Equipo Paradigma</a:t>
            </a:r>
            <a:endParaRPr b="0" i="0" sz="1600" u="none" cap="none" strike="noStrike">
              <a:solidFill>
                <a:srgbClr val="595959"/>
              </a:solidFill>
              <a:latin typeface="Calibri"/>
              <a:ea typeface="Calibri"/>
              <a:cs typeface="Calibri"/>
              <a:sym typeface="Calibri"/>
            </a:endParaRPr>
          </a:p>
        </p:txBody>
      </p:sp>
      <p:cxnSp>
        <p:nvCxnSpPr>
          <p:cNvPr id="228" name="Google Shape;228;p28"/>
          <p:cNvCxnSpPr/>
          <p:nvPr/>
        </p:nvCxnSpPr>
        <p:spPr>
          <a:xfrm>
            <a:off x="2411760" y="589040"/>
            <a:ext cx="0" cy="3858632"/>
          </a:xfrm>
          <a:prstGeom prst="straightConnector1">
            <a:avLst/>
          </a:prstGeom>
          <a:noFill/>
          <a:ln cap="flat" cmpd="sng" w="15875">
            <a:solidFill>
              <a:srgbClr val="D8D8D8"/>
            </a:solidFill>
            <a:prstDash val="dash"/>
            <a:round/>
            <a:headEnd len="sm" w="sm" type="none"/>
            <a:tailEnd len="sm" w="sm" type="none"/>
          </a:ln>
        </p:spPr>
      </p:cxnSp>
      <p:sp>
        <p:nvSpPr>
          <p:cNvPr id="229" name="Google Shape;229;p28"/>
          <p:cNvSpPr/>
          <p:nvPr/>
        </p:nvSpPr>
        <p:spPr>
          <a:xfrm>
            <a:off x="9468544" y="927364"/>
            <a:ext cx="3312368" cy="1482368"/>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Utiliza textos breves para la descripción del rol</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necesitas los dos apellidos de alguien para nombrarlo</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Tampoco hace falta que añadas la estructura completa; esto sirve para poner en contexto al cliente y expresar una organización de forma clara</a:t>
            </a:r>
            <a:endParaRPr b="0" i="0" sz="1200" u="none" cap="none" strike="noStrike">
              <a:solidFill>
                <a:srgbClr val="0C0C0C"/>
              </a:solidFill>
              <a:latin typeface="Calibri"/>
              <a:ea typeface="Calibri"/>
              <a:cs typeface="Calibri"/>
              <a:sym typeface="Calibri"/>
            </a:endParaRPr>
          </a:p>
        </p:txBody>
      </p:sp>
      <p:sp>
        <p:nvSpPr>
          <p:cNvPr id="230" name="Google Shape;230;p28"/>
          <p:cNvSpPr/>
          <p:nvPr/>
        </p:nvSpPr>
        <p:spPr>
          <a:xfrm>
            <a:off x="9468544" y="2906183"/>
            <a:ext cx="3312368" cy="1717796"/>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Ojo con los alineados. Si no está todo en su sitio no van a encajar las flechas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Cada flecha tiene un significado; utilízalas con criterio.</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Cuidado con los espacios; alinea los elementos y deja el mismo espacio entre los bloques de información. Esto ayuda a quien te lee porque facilita el escaneado rápido de jerarquía.</a:t>
            </a:r>
            <a:endParaRPr b="0" i="0" sz="1200" u="none" cap="none" strike="noStrike">
              <a:solidFill>
                <a:srgbClr val="0C0C0C"/>
              </a:solidFill>
              <a:latin typeface="Calibri"/>
              <a:ea typeface="Calibri"/>
              <a:cs typeface="Calibri"/>
              <a:sym typeface="Calibri"/>
            </a:endParaRPr>
          </a:p>
        </p:txBody>
      </p:sp>
      <p:cxnSp>
        <p:nvCxnSpPr>
          <p:cNvPr id="231" name="Google Shape;231;p28"/>
          <p:cNvCxnSpPr>
            <a:stCxn id="216" idx="2"/>
            <a:endCxn id="219" idx="0"/>
          </p:cNvCxnSpPr>
          <p:nvPr/>
        </p:nvCxnSpPr>
        <p:spPr>
          <a:xfrm>
            <a:off x="3573317" y="2209012"/>
            <a:ext cx="0" cy="318600"/>
          </a:xfrm>
          <a:prstGeom prst="straightConnector1">
            <a:avLst/>
          </a:prstGeom>
          <a:noFill/>
          <a:ln cap="flat" cmpd="sng" w="19050">
            <a:solidFill>
              <a:srgbClr val="FA4F10"/>
            </a:solidFill>
            <a:prstDash val="solid"/>
            <a:round/>
            <a:headEnd len="sm" w="sm" type="none"/>
            <a:tailEnd len="sm" w="sm" type="triangle"/>
          </a:ln>
        </p:spPr>
      </p:cxnSp>
      <p:cxnSp>
        <p:nvCxnSpPr>
          <p:cNvPr id="232" name="Google Shape;232;p28"/>
          <p:cNvCxnSpPr/>
          <p:nvPr/>
        </p:nvCxnSpPr>
        <p:spPr>
          <a:xfrm>
            <a:off x="3573317" y="3166274"/>
            <a:ext cx="0" cy="304414"/>
          </a:xfrm>
          <a:prstGeom prst="straightConnector1">
            <a:avLst/>
          </a:prstGeom>
          <a:noFill/>
          <a:ln cap="flat" cmpd="sng" w="19050">
            <a:solidFill>
              <a:srgbClr val="FA4F10"/>
            </a:solidFill>
            <a:prstDash val="solid"/>
            <a:round/>
            <a:headEnd len="sm" w="sm" type="none"/>
            <a:tailEnd len="sm" w="sm" type="triangle"/>
          </a:ln>
        </p:spPr>
      </p:cxnSp>
      <p:cxnSp>
        <p:nvCxnSpPr>
          <p:cNvPr id="233" name="Google Shape;233;p28"/>
          <p:cNvCxnSpPr/>
          <p:nvPr/>
        </p:nvCxnSpPr>
        <p:spPr>
          <a:xfrm flipH="1" rot="-5400000">
            <a:off x="4469540" y="1327076"/>
            <a:ext cx="304414" cy="2096861"/>
          </a:xfrm>
          <a:prstGeom prst="straightConnector1">
            <a:avLst/>
          </a:prstGeom>
          <a:noFill/>
          <a:ln cap="flat" cmpd="sng" w="19050">
            <a:solidFill>
              <a:srgbClr val="FA4F10"/>
            </a:solidFill>
            <a:prstDash val="solid"/>
            <a:round/>
            <a:headEnd len="sm" w="sm" type="none"/>
            <a:tailEnd len="sm" w="sm" type="triangle"/>
          </a:ln>
        </p:spPr>
      </p:cxnSp>
      <p:cxnSp>
        <p:nvCxnSpPr>
          <p:cNvPr id="234" name="Google Shape;234;p28"/>
          <p:cNvCxnSpPr>
            <a:stCxn id="216" idx="2"/>
            <a:endCxn id="223" idx="0"/>
          </p:cNvCxnSpPr>
          <p:nvPr/>
        </p:nvCxnSpPr>
        <p:spPr>
          <a:xfrm>
            <a:off x="3573317" y="2209012"/>
            <a:ext cx="4230600" cy="318600"/>
          </a:xfrm>
          <a:prstGeom prst="straightConnector1">
            <a:avLst/>
          </a:prstGeom>
          <a:noFill/>
          <a:ln cap="flat" cmpd="sng" w="19050">
            <a:solidFill>
              <a:srgbClr val="FA4F10"/>
            </a:solidFill>
            <a:prstDash val="solid"/>
            <a:round/>
            <a:headEnd len="sm" w="sm" type="none"/>
            <a:tailEnd len="sm" w="sm" type="triangle"/>
          </a:ln>
        </p:spPr>
      </p:cxnSp>
      <p:cxnSp>
        <p:nvCxnSpPr>
          <p:cNvPr id="235" name="Google Shape;235;p28"/>
          <p:cNvCxnSpPr>
            <a:stCxn id="214" idx="3"/>
            <a:endCxn id="215" idx="1"/>
          </p:cNvCxnSpPr>
          <p:nvPr/>
        </p:nvCxnSpPr>
        <p:spPr>
          <a:xfrm>
            <a:off x="2123536" y="1717795"/>
            <a:ext cx="576300" cy="0"/>
          </a:xfrm>
          <a:prstGeom prst="straightConnector1">
            <a:avLst/>
          </a:prstGeom>
          <a:noFill/>
          <a:ln cap="flat" cmpd="sng" w="19050">
            <a:solidFill>
              <a:srgbClr val="FA4F10"/>
            </a:solidFill>
            <a:prstDash val="solid"/>
            <a:round/>
            <a:headEnd len="med" w="med" type="stealth"/>
            <a:tailEnd len="med" w="med" type="stealth"/>
          </a:ln>
        </p:spPr>
      </p:cxnSp>
      <p:cxnSp>
        <p:nvCxnSpPr>
          <p:cNvPr id="236" name="Google Shape;236;p28"/>
          <p:cNvCxnSpPr>
            <a:endCxn id="217" idx="1"/>
          </p:cNvCxnSpPr>
          <p:nvPr/>
        </p:nvCxnSpPr>
        <p:spPr>
          <a:xfrm>
            <a:off x="4419126" y="1717795"/>
            <a:ext cx="365400" cy="0"/>
          </a:xfrm>
          <a:prstGeom prst="straightConnector1">
            <a:avLst/>
          </a:prstGeom>
          <a:noFill/>
          <a:ln cap="flat" cmpd="sng" w="19050">
            <a:solidFill>
              <a:srgbClr val="FA4F10"/>
            </a:solidFill>
            <a:prstDash val="solid"/>
            <a:round/>
            <a:headEnd len="med" w="med" type="stealth"/>
            <a:tailEnd len="med" w="med" type="stealth"/>
          </a:ln>
        </p:spPr>
      </p:cxnSp>
      <p:sp>
        <p:nvSpPr>
          <p:cNvPr id="237" name="Google Shape;237;p28"/>
          <p:cNvSpPr/>
          <p:nvPr/>
        </p:nvSpPr>
        <p:spPr>
          <a:xfrm>
            <a:off x="395536" y="3129227"/>
            <a:ext cx="1728000" cy="910920"/>
          </a:xfrm>
          <a:prstGeom prst="rect">
            <a:avLst/>
          </a:prstGeom>
          <a:solidFill>
            <a:schemeClr val="lt1"/>
          </a:solidFill>
          <a:ln cap="flat" cmpd="sng" w="9525">
            <a:solidFill>
              <a:srgbClr val="D8D8D8"/>
            </a:solidFill>
            <a:prstDash val="dash"/>
            <a:round/>
            <a:headEnd len="sm" w="sm" type="none"/>
            <a:tailEnd len="sm" w="sm" type="none"/>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Stakeholders </a:t>
            </a:r>
            <a:endParaRPr/>
          </a:p>
          <a:p>
            <a:pPr indent="0" lvl="0" marL="0" marR="0" rtl="0" algn="l">
              <a:spcBef>
                <a:spcPts val="0"/>
              </a:spcBef>
              <a:spcAft>
                <a:spcPts val="0"/>
              </a:spcAft>
              <a:buNone/>
            </a:pPr>
            <a:r>
              <a:rPr b="0" i="0" lang="es" sz="1400" u="none" cap="none" strike="noStrike">
                <a:solidFill>
                  <a:srgbClr val="7F7F7F"/>
                </a:solidFill>
                <a:latin typeface="Calibri"/>
                <a:ea typeface="Calibri"/>
                <a:cs typeface="Calibri"/>
                <a:sym typeface="Calibri"/>
              </a:rPr>
              <a:t>(con una descripción por si nos hace falta)</a:t>
            </a:r>
            <a:endParaRPr b="0" i="0" sz="1400" u="none" cap="none" strike="noStrike">
              <a:solidFill>
                <a:srgbClr val="7F7F7F"/>
              </a:solidFill>
              <a:latin typeface="Calibri"/>
              <a:ea typeface="Calibri"/>
              <a:cs typeface="Calibri"/>
              <a:sym typeface="Calibri"/>
            </a:endParaRPr>
          </a:p>
        </p:txBody>
      </p:sp>
      <p:cxnSp>
        <p:nvCxnSpPr>
          <p:cNvPr id="238" name="Google Shape;238;p28"/>
          <p:cNvCxnSpPr>
            <a:stCxn id="237" idx="0"/>
            <a:endCxn id="213" idx="2"/>
          </p:cNvCxnSpPr>
          <p:nvPr/>
        </p:nvCxnSpPr>
        <p:spPr>
          <a:xfrm rot="10800000">
            <a:off x="1259536" y="2528027"/>
            <a:ext cx="0" cy="601200"/>
          </a:xfrm>
          <a:prstGeom prst="straightConnector1">
            <a:avLst/>
          </a:prstGeom>
          <a:noFill/>
          <a:ln cap="flat" cmpd="sng" w="19050">
            <a:solidFill>
              <a:srgbClr val="FA4F10"/>
            </a:solidFill>
            <a:prstDash val="solid"/>
            <a:round/>
            <a:headEnd len="med" w="med" type="stealth"/>
            <a:tailEnd len="med" w="med" type="stealth"/>
          </a:ln>
        </p:spPr>
      </p:cxnSp>
      <p:sp>
        <p:nvSpPr>
          <p:cNvPr id="239" name="Google Shape;239;p28"/>
          <p:cNvSpPr/>
          <p:nvPr/>
        </p:nvSpPr>
        <p:spPr>
          <a:xfrm>
            <a:off x="2736305" y="716599"/>
            <a:ext cx="3906669" cy="623248"/>
          </a:xfrm>
          <a:prstGeom prst="rect">
            <a:avLst/>
          </a:prstGeom>
          <a:solidFill>
            <a:schemeClr val="lt1"/>
          </a:solidFill>
          <a:ln>
            <a:noFill/>
          </a:ln>
        </p:spPr>
        <p:txBody>
          <a:bodyPr anchorCtr="0" anchor="t" bIns="45700" lIns="468000" spcFirstLastPara="1" rIns="468000" wrap="square" tIns="45700">
            <a:noAutofit/>
          </a:bodyPr>
          <a:lstStyle/>
          <a:p>
            <a:pPr indent="0" lvl="0" marL="0" marR="0" rtl="0" algn="ctr">
              <a:spcBef>
                <a:spcPts val="0"/>
              </a:spcBef>
              <a:spcAft>
                <a:spcPts val="0"/>
              </a:spcAft>
              <a:buNone/>
            </a:pPr>
            <a:r>
              <a:rPr b="0" i="0" lang="es" sz="2400" u="none" cap="none" strike="noStrike">
                <a:solidFill>
                  <a:srgbClr val="FA4F10"/>
                </a:solidFill>
                <a:latin typeface="Arial"/>
                <a:ea typeface="Arial"/>
                <a:cs typeface="Arial"/>
                <a:sym typeface="Arial"/>
              </a:rPr>
              <a:t>Nombre del proyecto</a:t>
            </a:r>
            <a:endParaRPr b="0" i="0" sz="2400" u="none" cap="none" strike="noStrike">
              <a:solidFill>
                <a:srgbClr val="FA4F10"/>
              </a:solidFill>
              <a:latin typeface="Arial"/>
              <a:ea typeface="Arial"/>
              <a:cs typeface="Arial"/>
              <a:sym typeface="Arial"/>
            </a:endParaRPr>
          </a:p>
        </p:txBody>
      </p:sp>
      <p:sp>
        <p:nvSpPr>
          <p:cNvPr id="240" name="Google Shape;240;p28"/>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6  De pronto hay que hablar de organización…</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meline sencillo">
  <p:cSld name="Timeline sencillo">
    <p:spTree>
      <p:nvGrpSpPr>
        <p:cNvPr id="241" name="Shape 241"/>
        <p:cNvGrpSpPr/>
        <p:nvPr/>
      </p:nvGrpSpPr>
      <p:grpSpPr>
        <a:xfrm>
          <a:off x="0" y="0"/>
          <a:ext cx="0" cy="0"/>
          <a:chOff x="0" y="0"/>
          <a:chExt cx="0" cy="0"/>
        </a:xfrm>
      </p:grpSpPr>
      <p:sp>
        <p:nvSpPr>
          <p:cNvPr id="242" name="Google Shape;242;p29"/>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243" name="Google Shape;243;p29"/>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244" name="Google Shape;244;p29"/>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245" name="Google Shape;245;p29"/>
          <p:cNvSpPr txBox="1"/>
          <p:nvPr/>
        </p:nvSpPr>
        <p:spPr>
          <a:xfrm>
            <a:off x="4068104" y="2421043"/>
            <a:ext cx="1440000"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46" name="Google Shape;246;p29"/>
          <p:cNvSpPr txBox="1"/>
          <p:nvPr/>
        </p:nvSpPr>
        <p:spPr>
          <a:xfrm>
            <a:off x="642938" y="843558"/>
            <a:ext cx="8033518" cy="981038"/>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7 </a:t>
            </a:r>
            <a:r>
              <a:rPr b="0" i="0" lang="es" sz="2000" u="none" cap="none" strike="noStrike">
                <a:solidFill>
                  <a:srgbClr val="FA4F10"/>
                </a:solidFill>
                <a:latin typeface="Calibri"/>
                <a:ea typeface="Calibri"/>
                <a:cs typeface="Calibri"/>
                <a:sym typeface="Calibri"/>
              </a:rPr>
              <a:t>Ejemplo de timeline sencillo</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No vale para cualquier cosa, pero sí para hacer un resumen ejecutivo de cualquier proceso que se quiera emprender en el cual se quieran representar varios valores, su progreso y queramos tener identificados rangos de tiempo de forma clara.</a:t>
            </a:r>
            <a:endParaRPr/>
          </a:p>
        </p:txBody>
      </p:sp>
      <p:sp>
        <p:nvSpPr>
          <p:cNvPr id="247" name="Google Shape;247;p29"/>
          <p:cNvSpPr/>
          <p:nvPr/>
        </p:nvSpPr>
        <p:spPr>
          <a:xfrm>
            <a:off x="642938" y="2661475"/>
            <a:ext cx="2016000" cy="405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Nombre de proceso</a:t>
            </a:r>
            <a:endParaRPr b="0" i="0" sz="1400" u="none" cap="none" strike="noStrike">
              <a:solidFill>
                <a:srgbClr val="0C0C0C"/>
              </a:solidFill>
              <a:latin typeface="Calibri"/>
              <a:ea typeface="Calibri"/>
              <a:cs typeface="Calibri"/>
              <a:sym typeface="Calibri"/>
            </a:endParaRPr>
          </a:p>
        </p:txBody>
      </p:sp>
      <p:sp>
        <p:nvSpPr>
          <p:cNvPr id="248" name="Google Shape;248;p29"/>
          <p:cNvSpPr/>
          <p:nvPr/>
        </p:nvSpPr>
        <p:spPr>
          <a:xfrm>
            <a:off x="642938" y="3075499"/>
            <a:ext cx="2016000" cy="40500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O nombre de equipo *</a:t>
            </a:r>
            <a:endParaRPr b="0" i="0" sz="1400" u="none" cap="none" strike="noStrike">
              <a:solidFill>
                <a:srgbClr val="0C0C0C"/>
              </a:solidFill>
              <a:latin typeface="Calibri"/>
              <a:ea typeface="Calibri"/>
              <a:cs typeface="Calibri"/>
              <a:sym typeface="Calibri"/>
            </a:endParaRPr>
          </a:p>
        </p:txBody>
      </p:sp>
      <p:sp>
        <p:nvSpPr>
          <p:cNvPr id="249" name="Google Shape;249;p29"/>
          <p:cNvSpPr/>
          <p:nvPr/>
        </p:nvSpPr>
        <p:spPr>
          <a:xfrm>
            <a:off x="642938" y="3489523"/>
            <a:ext cx="2016000" cy="405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O cualquier otra cosa</a:t>
            </a:r>
            <a:endParaRPr b="0" i="0" sz="1400" u="none" cap="none" strike="noStrike">
              <a:solidFill>
                <a:srgbClr val="0C0C0C"/>
              </a:solidFill>
              <a:latin typeface="Calibri"/>
              <a:ea typeface="Calibri"/>
              <a:cs typeface="Calibri"/>
              <a:sym typeface="Calibri"/>
            </a:endParaRPr>
          </a:p>
        </p:txBody>
      </p:sp>
      <p:sp>
        <p:nvSpPr>
          <p:cNvPr id="250" name="Google Shape;250;p29"/>
          <p:cNvSpPr/>
          <p:nvPr/>
        </p:nvSpPr>
        <p:spPr>
          <a:xfrm>
            <a:off x="2653482" y="2665942"/>
            <a:ext cx="5760000" cy="409557"/>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51" name="Google Shape;251;p29"/>
          <p:cNvSpPr/>
          <p:nvPr/>
        </p:nvSpPr>
        <p:spPr>
          <a:xfrm>
            <a:off x="2653482" y="3066475"/>
            <a:ext cx="5760000" cy="423048"/>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52" name="Google Shape;252;p29"/>
          <p:cNvSpPr/>
          <p:nvPr/>
        </p:nvSpPr>
        <p:spPr>
          <a:xfrm>
            <a:off x="2653482" y="3487473"/>
            <a:ext cx="5760000" cy="409557"/>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53" name="Google Shape;253;p29"/>
          <p:cNvSpPr txBox="1"/>
          <p:nvPr/>
        </p:nvSpPr>
        <p:spPr>
          <a:xfrm>
            <a:off x="2634089" y="2421043"/>
            <a:ext cx="1440000"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54" name="Google Shape;254;p29"/>
          <p:cNvSpPr txBox="1"/>
          <p:nvPr/>
        </p:nvSpPr>
        <p:spPr>
          <a:xfrm>
            <a:off x="5508264" y="2421043"/>
            <a:ext cx="1440000"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55" name="Google Shape;255;p29"/>
          <p:cNvSpPr txBox="1"/>
          <p:nvPr/>
        </p:nvSpPr>
        <p:spPr>
          <a:xfrm>
            <a:off x="6975771" y="2421043"/>
            <a:ext cx="1440000"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56" name="Google Shape;256;p29"/>
          <p:cNvSpPr/>
          <p:nvPr/>
        </p:nvSpPr>
        <p:spPr>
          <a:xfrm>
            <a:off x="2921865" y="2661913"/>
            <a:ext cx="2987170" cy="405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
        <p:nvSpPr>
          <p:cNvPr id="257" name="Google Shape;257;p29"/>
          <p:cNvSpPr/>
          <p:nvPr/>
        </p:nvSpPr>
        <p:spPr>
          <a:xfrm>
            <a:off x="3704336" y="3069106"/>
            <a:ext cx="2633323" cy="406925"/>
          </a:xfrm>
          <a:prstGeom prst="rect">
            <a:avLst/>
          </a:prstGeom>
          <a:solidFill>
            <a:srgbClr val="FA4F10"/>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
        <p:nvSpPr>
          <p:cNvPr id="258" name="Google Shape;258;p29"/>
          <p:cNvSpPr/>
          <p:nvPr/>
        </p:nvSpPr>
        <p:spPr>
          <a:xfrm>
            <a:off x="4650432" y="3483443"/>
            <a:ext cx="2945904" cy="406925"/>
          </a:xfrm>
          <a:prstGeom prst="rect">
            <a:avLst/>
          </a:prstGeom>
          <a:solidFill>
            <a:srgbClr val="FA4F10"/>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cxnSp>
        <p:nvCxnSpPr>
          <p:cNvPr id="259" name="Google Shape;259;p29"/>
          <p:cNvCxnSpPr/>
          <p:nvPr/>
        </p:nvCxnSpPr>
        <p:spPr>
          <a:xfrm>
            <a:off x="4067944" y="2355726"/>
            <a:ext cx="0" cy="1531653"/>
          </a:xfrm>
          <a:prstGeom prst="straightConnector1">
            <a:avLst/>
          </a:prstGeom>
          <a:noFill/>
          <a:ln cap="flat" cmpd="sng" w="12700">
            <a:solidFill>
              <a:srgbClr val="BFBFBF"/>
            </a:solidFill>
            <a:prstDash val="dash"/>
            <a:round/>
            <a:headEnd len="sm" w="sm" type="none"/>
            <a:tailEnd len="sm" w="sm" type="none"/>
          </a:ln>
        </p:spPr>
      </p:cxnSp>
      <p:cxnSp>
        <p:nvCxnSpPr>
          <p:cNvPr id="260" name="Google Shape;260;p29"/>
          <p:cNvCxnSpPr/>
          <p:nvPr/>
        </p:nvCxnSpPr>
        <p:spPr>
          <a:xfrm>
            <a:off x="5508104" y="2355726"/>
            <a:ext cx="0" cy="1531653"/>
          </a:xfrm>
          <a:prstGeom prst="straightConnector1">
            <a:avLst/>
          </a:prstGeom>
          <a:noFill/>
          <a:ln cap="flat" cmpd="sng" w="12700">
            <a:solidFill>
              <a:srgbClr val="BFBFBF"/>
            </a:solidFill>
            <a:prstDash val="dash"/>
            <a:round/>
            <a:headEnd len="sm" w="sm" type="none"/>
            <a:tailEnd len="sm" w="sm" type="none"/>
          </a:ln>
        </p:spPr>
      </p:cxnSp>
      <p:cxnSp>
        <p:nvCxnSpPr>
          <p:cNvPr id="261" name="Google Shape;261;p29"/>
          <p:cNvCxnSpPr/>
          <p:nvPr/>
        </p:nvCxnSpPr>
        <p:spPr>
          <a:xfrm>
            <a:off x="6975771" y="2355726"/>
            <a:ext cx="0" cy="1531653"/>
          </a:xfrm>
          <a:prstGeom prst="straightConnector1">
            <a:avLst/>
          </a:prstGeom>
          <a:noFill/>
          <a:ln cap="flat" cmpd="sng" w="12700">
            <a:solidFill>
              <a:srgbClr val="BFBFBF"/>
            </a:solidFill>
            <a:prstDash val="dash"/>
            <a:round/>
            <a:headEnd len="sm" w="sm" type="none"/>
            <a:tailEnd len="sm" w="sm" type="none"/>
          </a:ln>
        </p:spPr>
      </p:cxnSp>
      <p:sp>
        <p:nvSpPr>
          <p:cNvPr id="262" name="Google Shape;262;p29"/>
          <p:cNvSpPr/>
          <p:nvPr/>
        </p:nvSpPr>
        <p:spPr>
          <a:xfrm>
            <a:off x="9468544" y="2661475"/>
            <a:ext cx="3312368" cy="2482026"/>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añadas más de cinco filas en esta lista. Esto no es un Project</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interesa tener más de cinco columnas para separar de forma conceptual la línea temporal; no ayuda sino que complica la comprensión.</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Deja las líneas separadoras de los meses por encima. Se va a entender mucho mejor así</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Mantén la proporción de las unidades de medida en las columnas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Codifica con diferente color si lo necesitas. La codificación de color sólo funciona cuando se utiliza de forma puntual. No tiene sentido que haya tres elementos diferenciados</a:t>
            </a:r>
            <a:endParaRPr b="0" i="0" sz="1200" u="none" cap="none" strike="noStrike">
              <a:solidFill>
                <a:srgbClr val="0C0C0C"/>
              </a:solidFill>
              <a:latin typeface="Calibri"/>
              <a:ea typeface="Calibri"/>
              <a:cs typeface="Calibri"/>
              <a:sym typeface="Calibri"/>
            </a:endParaRPr>
          </a:p>
        </p:txBody>
      </p:sp>
      <p:sp>
        <p:nvSpPr>
          <p:cNvPr id="263" name="Google Shape;263;p29"/>
          <p:cNvSpPr/>
          <p:nvPr/>
        </p:nvSpPr>
        <p:spPr>
          <a:xfrm flipH="1">
            <a:off x="2634087" y="4225397"/>
            <a:ext cx="5811703" cy="290568"/>
          </a:xfrm>
          <a:prstGeom prst="rect">
            <a:avLst/>
          </a:prstGeom>
          <a:no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 Mira que bien que he dedicido meter un pie aclaratorio como el que hemos visto antes. Añadid espaciado cuando tengáis elementos con información como este</a:t>
            </a:r>
            <a:endParaRPr b="0" i="0" sz="1100" u="none" cap="none" strike="noStrike">
              <a:solidFill>
                <a:srgbClr val="7F7F7F"/>
              </a:solidFill>
              <a:latin typeface="Calibri"/>
              <a:ea typeface="Calibri"/>
              <a:cs typeface="Calibri"/>
              <a:sym typeface="Calibri"/>
            </a:endParaRPr>
          </a:p>
        </p:txBody>
      </p:sp>
      <p:cxnSp>
        <p:nvCxnSpPr>
          <p:cNvPr id="264" name="Google Shape;264;p29"/>
          <p:cNvCxnSpPr/>
          <p:nvPr/>
        </p:nvCxnSpPr>
        <p:spPr>
          <a:xfrm>
            <a:off x="2658938" y="4212395"/>
            <a:ext cx="5735494" cy="0"/>
          </a:xfrm>
          <a:prstGeom prst="straightConnector1">
            <a:avLst/>
          </a:prstGeom>
          <a:noFill/>
          <a:ln cap="flat" cmpd="sng" w="12700">
            <a:solidFill>
              <a:srgbClr val="00C4DE"/>
            </a:solidFill>
            <a:prstDash val="solid"/>
            <a:round/>
            <a:headEnd len="sm" w="sm" type="none"/>
            <a:tailEnd len="sm" w="sm" type="none"/>
          </a:ln>
        </p:spPr>
      </p:cxnSp>
      <p:sp>
        <p:nvSpPr>
          <p:cNvPr id="265" name="Google Shape;265;p29"/>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7  Y de planificaciones divertidas …</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talle de timeline">
  <p:cSld name="Detalle de timeline">
    <p:spTree>
      <p:nvGrpSpPr>
        <p:cNvPr id="266" name="Shape 266"/>
        <p:cNvGrpSpPr/>
        <p:nvPr/>
      </p:nvGrpSpPr>
      <p:grpSpPr>
        <a:xfrm>
          <a:off x="0" y="0"/>
          <a:ext cx="0" cy="0"/>
          <a:chOff x="0" y="0"/>
          <a:chExt cx="0" cy="0"/>
        </a:xfrm>
      </p:grpSpPr>
      <p:sp>
        <p:nvSpPr>
          <p:cNvPr id="267" name="Google Shape;267;p30"/>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268" name="Google Shape;268;p30"/>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269" name="Google Shape;269;p30"/>
          <p:cNvSpPr txBox="1"/>
          <p:nvPr/>
        </p:nvSpPr>
        <p:spPr>
          <a:xfrm>
            <a:off x="642938" y="843558"/>
            <a:ext cx="8033518" cy="981038"/>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7 </a:t>
            </a:r>
            <a:r>
              <a:rPr b="0" i="0" lang="es" sz="2000" u="none" cap="none" strike="noStrike">
                <a:solidFill>
                  <a:srgbClr val="FA4F10"/>
                </a:solidFill>
                <a:latin typeface="Calibri"/>
                <a:ea typeface="Calibri"/>
                <a:cs typeface="Calibri"/>
                <a:sym typeface="Calibri"/>
              </a:rPr>
              <a:t>Ejemplo de timeline detallado</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Aquí tienes un desglose que puede servirte para detallar lo que sucede a continuación de tu resumen ejecutivo (timeline sencillo). No siempre vas a poder usarlo, pero puede servir para aclarar algunas ideas</a:t>
            </a:r>
            <a:endParaRPr/>
          </a:p>
        </p:txBody>
      </p:sp>
      <p:cxnSp>
        <p:nvCxnSpPr>
          <p:cNvPr id="270" name="Google Shape;270;p30"/>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271" name="Google Shape;271;p30"/>
          <p:cNvSpPr/>
          <p:nvPr/>
        </p:nvSpPr>
        <p:spPr>
          <a:xfrm>
            <a:off x="710991" y="2359770"/>
            <a:ext cx="1908000" cy="1983889"/>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72" name="Google Shape;272;p30"/>
          <p:cNvSpPr/>
          <p:nvPr/>
        </p:nvSpPr>
        <p:spPr>
          <a:xfrm>
            <a:off x="2615187" y="2359770"/>
            <a:ext cx="1908000" cy="1983889"/>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73" name="Google Shape;273;p30"/>
          <p:cNvSpPr/>
          <p:nvPr/>
        </p:nvSpPr>
        <p:spPr>
          <a:xfrm>
            <a:off x="4517324" y="2359770"/>
            <a:ext cx="1908000" cy="1983889"/>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74" name="Google Shape;274;p30"/>
          <p:cNvSpPr/>
          <p:nvPr/>
        </p:nvSpPr>
        <p:spPr>
          <a:xfrm>
            <a:off x="6420354" y="2359770"/>
            <a:ext cx="1908000" cy="1983889"/>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75" name="Google Shape;275;p30"/>
          <p:cNvSpPr txBox="1"/>
          <p:nvPr/>
        </p:nvSpPr>
        <p:spPr>
          <a:xfrm>
            <a:off x="6500457" y="2051338"/>
            <a:ext cx="1832811"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76" name="Google Shape;276;p30"/>
          <p:cNvSpPr txBox="1"/>
          <p:nvPr/>
        </p:nvSpPr>
        <p:spPr>
          <a:xfrm>
            <a:off x="4585932" y="2051338"/>
            <a:ext cx="1860665"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77" name="Google Shape;277;p30"/>
          <p:cNvSpPr txBox="1"/>
          <p:nvPr/>
        </p:nvSpPr>
        <p:spPr>
          <a:xfrm>
            <a:off x="2642833" y="2051338"/>
            <a:ext cx="1881866"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78" name="Google Shape;278;p30"/>
          <p:cNvSpPr txBox="1"/>
          <p:nvPr/>
        </p:nvSpPr>
        <p:spPr>
          <a:xfrm>
            <a:off x="728307" y="2051338"/>
            <a:ext cx="1959759"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79" name="Google Shape;279;p30"/>
          <p:cNvSpPr/>
          <p:nvPr/>
        </p:nvSpPr>
        <p:spPr>
          <a:xfrm>
            <a:off x="1295848" y="2392756"/>
            <a:ext cx="19080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ctr">
              <a:spcBef>
                <a:spcPts val="0"/>
              </a:spcBef>
              <a:spcAft>
                <a:spcPts val="0"/>
              </a:spcAft>
              <a:buNone/>
            </a:pPr>
            <a:r>
              <a:rPr b="0" i="0" lang="es" sz="1600" u="none" cap="none" strike="noStrike">
                <a:solidFill>
                  <a:schemeClr val="lt1"/>
                </a:solidFill>
                <a:latin typeface="Calibri"/>
                <a:ea typeface="Calibri"/>
                <a:cs typeface="Calibri"/>
                <a:sym typeface="Calibri"/>
              </a:rPr>
              <a:t>Título de cosa</a:t>
            </a:r>
            <a:endParaRPr b="0" i="0" sz="1600" u="none" cap="none" strike="noStrike">
              <a:solidFill>
                <a:schemeClr val="lt1"/>
              </a:solidFill>
              <a:latin typeface="Calibri"/>
              <a:ea typeface="Calibri"/>
              <a:cs typeface="Calibri"/>
              <a:sym typeface="Calibri"/>
            </a:endParaRPr>
          </a:p>
        </p:txBody>
      </p:sp>
      <p:sp>
        <p:nvSpPr>
          <p:cNvPr id="280" name="Google Shape;280;p30"/>
          <p:cNvSpPr/>
          <p:nvPr/>
        </p:nvSpPr>
        <p:spPr>
          <a:xfrm>
            <a:off x="1295848" y="2724656"/>
            <a:ext cx="1908000" cy="1603616"/>
          </a:xfrm>
          <a:prstGeom prst="rect">
            <a:avLst/>
          </a:prstGeom>
          <a:solidFill>
            <a:schemeClr val="lt1">
              <a:alpha val="69803"/>
            </a:schemeClr>
          </a:solidFill>
          <a:ln>
            <a:noFill/>
          </a:ln>
        </p:spPr>
        <p:txBody>
          <a:bodyPr anchorCtr="0" anchor="t" bIns="180000" lIns="180000" spcFirstLastPara="1" rIns="180000" wrap="square" tIns="180000">
            <a:noAutofit/>
          </a:bodyPr>
          <a:lstStyle/>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Conceptualización</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Línea gráfica</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Análisis funcional</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Arquitectura</a:t>
            </a:r>
            <a:endParaRPr b="0" i="0" sz="1600" u="none" cap="none" strike="noStrike">
              <a:solidFill>
                <a:srgbClr val="0C0C0C"/>
              </a:solidFill>
              <a:latin typeface="Calibri"/>
              <a:ea typeface="Calibri"/>
              <a:cs typeface="Calibri"/>
              <a:sym typeface="Calibri"/>
            </a:endParaRPr>
          </a:p>
        </p:txBody>
      </p:sp>
      <p:sp>
        <p:nvSpPr>
          <p:cNvPr id="281" name="Google Shape;281;p30"/>
          <p:cNvSpPr/>
          <p:nvPr/>
        </p:nvSpPr>
        <p:spPr>
          <a:xfrm>
            <a:off x="3229423" y="2392756"/>
            <a:ext cx="3005104"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ctr">
              <a:spcBef>
                <a:spcPts val="0"/>
              </a:spcBef>
              <a:spcAft>
                <a:spcPts val="0"/>
              </a:spcAft>
              <a:buNone/>
            </a:pPr>
            <a:r>
              <a:rPr b="0" i="0" lang="es" sz="1600" u="none" cap="none" strike="noStrike">
                <a:solidFill>
                  <a:schemeClr val="lt1"/>
                </a:solidFill>
                <a:latin typeface="Calibri"/>
                <a:ea typeface="Calibri"/>
                <a:cs typeface="Calibri"/>
                <a:sym typeface="Calibri"/>
              </a:rPr>
              <a:t>Título de cosa más larga</a:t>
            </a:r>
            <a:endParaRPr b="0" i="0" sz="1600" u="none" cap="none" strike="noStrike">
              <a:solidFill>
                <a:schemeClr val="lt1"/>
              </a:solidFill>
              <a:latin typeface="Calibri"/>
              <a:ea typeface="Calibri"/>
              <a:cs typeface="Calibri"/>
              <a:sym typeface="Calibri"/>
            </a:endParaRPr>
          </a:p>
        </p:txBody>
      </p:sp>
      <p:sp>
        <p:nvSpPr>
          <p:cNvPr id="282" name="Google Shape;282;p30"/>
          <p:cNvSpPr/>
          <p:nvPr/>
        </p:nvSpPr>
        <p:spPr>
          <a:xfrm>
            <a:off x="3229423" y="2724656"/>
            <a:ext cx="3005104" cy="1603616"/>
          </a:xfrm>
          <a:prstGeom prst="rect">
            <a:avLst/>
          </a:prstGeom>
          <a:solidFill>
            <a:schemeClr val="lt1">
              <a:alpha val="69803"/>
            </a:schemeClr>
          </a:solidFill>
          <a:ln>
            <a:noFill/>
          </a:ln>
        </p:spPr>
        <p:txBody>
          <a:bodyPr anchorCtr="0" anchor="t" bIns="180000" lIns="180000" spcFirstLastPara="1" rIns="180000" wrap="square" tIns="180000">
            <a:noAutofit/>
          </a:bodyPr>
          <a:lstStyle/>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Seguros de moto</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Seguros de hogar</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Seguros de Salud y vida</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Hogar y parientes</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Una última opción</a:t>
            </a:r>
            <a:endParaRPr b="0" i="0" sz="1600" u="none" cap="none" strike="noStrike">
              <a:solidFill>
                <a:srgbClr val="0C0C0C"/>
              </a:solidFill>
              <a:latin typeface="Calibri"/>
              <a:ea typeface="Calibri"/>
              <a:cs typeface="Calibri"/>
              <a:sym typeface="Calibri"/>
            </a:endParaRPr>
          </a:p>
        </p:txBody>
      </p:sp>
      <p:sp>
        <p:nvSpPr>
          <p:cNvPr id="283" name="Google Shape;283;p30"/>
          <p:cNvSpPr/>
          <p:nvPr/>
        </p:nvSpPr>
        <p:spPr>
          <a:xfrm flipH="1">
            <a:off x="5534552" y="4407954"/>
            <a:ext cx="1361849" cy="221120"/>
          </a:xfrm>
          <a:prstGeom prst="rect">
            <a:avLst/>
          </a:prstGeom>
          <a:noFill/>
          <a:ln>
            <a:noFill/>
          </a:ln>
        </p:spPr>
        <p:txBody>
          <a:bodyPr anchorCtr="0" anchor="ctr" bIns="45700" lIns="180000" spcFirstLastPara="1" rIns="180000" wrap="square" tIns="45700">
            <a:noAutofit/>
          </a:bodyPr>
          <a:lstStyle/>
          <a:p>
            <a:pPr indent="0" lvl="0" marL="0" marR="0" rtl="0" algn="ctr">
              <a:spcBef>
                <a:spcPts val="0"/>
              </a:spcBef>
              <a:spcAft>
                <a:spcPts val="0"/>
              </a:spcAft>
              <a:buNone/>
            </a:pPr>
            <a:r>
              <a:rPr b="0" i="0" lang="es" sz="1100" u="none" cap="none" strike="noStrike">
                <a:solidFill>
                  <a:srgbClr val="FA4F10"/>
                </a:solidFill>
                <a:latin typeface="Calibri"/>
                <a:ea typeface="Calibri"/>
                <a:cs typeface="Calibri"/>
                <a:sym typeface="Calibri"/>
              </a:rPr>
              <a:t>Fin del desarrollo</a:t>
            </a:r>
            <a:endParaRPr b="0" i="0" sz="1100" u="none" cap="none" strike="noStrike">
              <a:solidFill>
                <a:srgbClr val="FA4F10"/>
              </a:solidFill>
              <a:latin typeface="Calibri"/>
              <a:ea typeface="Calibri"/>
              <a:cs typeface="Calibri"/>
              <a:sym typeface="Calibri"/>
            </a:endParaRPr>
          </a:p>
        </p:txBody>
      </p:sp>
      <p:sp>
        <p:nvSpPr>
          <p:cNvPr id="284" name="Google Shape;284;p30"/>
          <p:cNvSpPr/>
          <p:nvPr/>
        </p:nvSpPr>
        <p:spPr>
          <a:xfrm flipH="1">
            <a:off x="7380312" y="4480041"/>
            <a:ext cx="1361849" cy="221120"/>
          </a:xfrm>
          <a:prstGeom prst="rect">
            <a:avLst/>
          </a:prstGeom>
          <a:noFill/>
          <a:ln>
            <a:noFill/>
          </a:ln>
        </p:spPr>
        <p:txBody>
          <a:bodyPr anchorCtr="0" anchor="ctr" bIns="45700" lIns="180000" spcFirstLastPara="1" rIns="180000" wrap="square" tIns="45700">
            <a:noAutofit/>
          </a:bodyPr>
          <a:lstStyle/>
          <a:p>
            <a:pPr indent="0" lvl="0" marL="0" marR="0" rtl="0" algn="ctr">
              <a:spcBef>
                <a:spcPts val="0"/>
              </a:spcBef>
              <a:spcAft>
                <a:spcPts val="0"/>
              </a:spcAft>
              <a:buNone/>
            </a:pPr>
            <a:r>
              <a:rPr b="0" i="0" lang="es" sz="1100" u="none" cap="none" strike="noStrike">
                <a:solidFill>
                  <a:srgbClr val="FA4F10"/>
                </a:solidFill>
                <a:latin typeface="Calibri"/>
                <a:ea typeface="Calibri"/>
                <a:cs typeface="Calibri"/>
                <a:sym typeface="Calibri"/>
              </a:rPr>
              <a:t>Puesta en producción</a:t>
            </a:r>
            <a:endParaRPr b="0" i="0" sz="1100" u="none" cap="none" strike="noStrike">
              <a:solidFill>
                <a:srgbClr val="FA4F10"/>
              </a:solidFill>
              <a:latin typeface="Calibri"/>
              <a:ea typeface="Calibri"/>
              <a:cs typeface="Calibri"/>
              <a:sym typeface="Calibri"/>
            </a:endParaRPr>
          </a:p>
        </p:txBody>
      </p:sp>
      <p:sp>
        <p:nvSpPr>
          <p:cNvPr id="285" name="Google Shape;285;p30"/>
          <p:cNvSpPr/>
          <p:nvPr/>
        </p:nvSpPr>
        <p:spPr>
          <a:xfrm>
            <a:off x="6267898" y="2392756"/>
            <a:ext cx="1810635"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ctr">
              <a:spcBef>
                <a:spcPts val="0"/>
              </a:spcBef>
              <a:spcAft>
                <a:spcPts val="0"/>
              </a:spcAft>
              <a:buNone/>
            </a:pPr>
            <a:r>
              <a:rPr b="0" i="0" lang="es" sz="1600" u="none" cap="none" strike="noStrike">
                <a:solidFill>
                  <a:schemeClr val="lt1"/>
                </a:solidFill>
                <a:latin typeface="Calibri"/>
                <a:ea typeface="Calibri"/>
                <a:cs typeface="Calibri"/>
                <a:sym typeface="Calibri"/>
              </a:rPr>
              <a:t>Sprint escoba</a:t>
            </a:r>
            <a:endParaRPr b="0" i="0" sz="1600" u="none" cap="none" strike="noStrike">
              <a:solidFill>
                <a:schemeClr val="lt1"/>
              </a:solidFill>
              <a:latin typeface="Calibri"/>
              <a:ea typeface="Calibri"/>
              <a:cs typeface="Calibri"/>
              <a:sym typeface="Calibri"/>
            </a:endParaRPr>
          </a:p>
        </p:txBody>
      </p:sp>
      <p:sp>
        <p:nvSpPr>
          <p:cNvPr id="286" name="Google Shape;286;p30"/>
          <p:cNvSpPr/>
          <p:nvPr/>
        </p:nvSpPr>
        <p:spPr>
          <a:xfrm>
            <a:off x="6267898" y="2724656"/>
            <a:ext cx="1810635" cy="1603616"/>
          </a:xfrm>
          <a:prstGeom prst="rect">
            <a:avLst/>
          </a:prstGeom>
          <a:solidFill>
            <a:schemeClr val="lt1">
              <a:alpha val="69803"/>
            </a:schemeClr>
          </a:solidFill>
          <a:ln>
            <a:noFill/>
          </a:ln>
        </p:spPr>
        <p:txBody>
          <a:bodyPr anchorCtr="0" anchor="t" bIns="180000" lIns="180000" spcFirstLastPara="1" rIns="180000" wrap="square" tIns="180000">
            <a:noAutofit/>
          </a:bodyPr>
          <a:lstStyle/>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Implantación y pruebas</a:t>
            </a:r>
            <a:endParaRPr b="0" i="0" sz="1600" u="none" cap="none" strike="noStrike">
              <a:solidFill>
                <a:srgbClr val="0C0C0C"/>
              </a:solidFill>
              <a:latin typeface="Calibri"/>
              <a:ea typeface="Calibri"/>
              <a:cs typeface="Calibri"/>
              <a:sym typeface="Calibri"/>
            </a:endParaRPr>
          </a:p>
        </p:txBody>
      </p:sp>
      <p:sp>
        <p:nvSpPr>
          <p:cNvPr id="287" name="Google Shape;287;p30"/>
          <p:cNvSpPr/>
          <p:nvPr/>
        </p:nvSpPr>
        <p:spPr>
          <a:xfrm>
            <a:off x="6139226" y="4339661"/>
            <a:ext cx="144000" cy="54000"/>
          </a:xfrm>
          <a:prstGeom prst="triangle">
            <a:avLst>
              <a:gd fmla="val 50000" name="adj"/>
            </a:avLst>
          </a:prstGeom>
          <a:solidFill>
            <a:srgbClr val="FA4F1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88" name="Google Shape;288;p30"/>
          <p:cNvSpPr/>
          <p:nvPr/>
        </p:nvSpPr>
        <p:spPr>
          <a:xfrm>
            <a:off x="7996601" y="4339661"/>
            <a:ext cx="144000" cy="54000"/>
          </a:xfrm>
          <a:prstGeom prst="triangle">
            <a:avLst>
              <a:gd fmla="val 50000" name="adj"/>
            </a:avLst>
          </a:prstGeom>
          <a:solidFill>
            <a:srgbClr val="FA4F1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89" name="Google Shape;289;p30"/>
          <p:cNvSpPr/>
          <p:nvPr/>
        </p:nvSpPr>
        <p:spPr>
          <a:xfrm>
            <a:off x="9540552" y="2359770"/>
            <a:ext cx="3312368" cy="1899265"/>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Esta gráfica no funciona para más de cuatro elementos.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reduzcas el tamaño de fuente; no se te va a leer bien</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Mantén el alto de los bloques aunque no tengas el mismo contenido siempre</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Respeta la proporción en las unidades que muestras en las columnas. Sin ellas no hay forma de medir visualmente lo que quieres contar aquí (no basta con el texto que indica el periodo)</a:t>
            </a:r>
            <a:endParaRPr b="0" i="0" sz="1200" u="none" cap="none" strike="noStrike">
              <a:solidFill>
                <a:srgbClr val="0C0C0C"/>
              </a:solidFill>
              <a:latin typeface="Calibri"/>
              <a:ea typeface="Calibri"/>
              <a:cs typeface="Calibri"/>
              <a:sym typeface="Calibri"/>
            </a:endParaRPr>
          </a:p>
        </p:txBody>
      </p:sp>
      <p:sp>
        <p:nvSpPr>
          <p:cNvPr id="290" name="Google Shape;290;p30"/>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7  Incluso se plantea aventurarse al detalle total…</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jemplo disposición de equipos">
  <p:cSld name="Ejemplo disposición de equipos">
    <p:spTree>
      <p:nvGrpSpPr>
        <p:cNvPr id="291" name="Shape 291"/>
        <p:cNvGrpSpPr/>
        <p:nvPr/>
      </p:nvGrpSpPr>
      <p:grpSpPr>
        <a:xfrm>
          <a:off x="0" y="0"/>
          <a:ext cx="0" cy="0"/>
          <a:chOff x="0" y="0"/>
          <a:chExt cx="0" cy="0"/>
        </a:xfrm>
      </p:grpSpPr>
      <p:sp>
        <p:nvSpPr>
          <p:cNvPr id="292" name="Google Shape;292;p31"/>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293" name="Google Shape;293;p31"/>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294" name="Google Shape;294;p31"/>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295" name="Google Shape;295;p31"/>
          <p:cNvSpPr/>
          <p:nvPr/>
        </p:nvSpPr>
        <p:spPr>
          <a:xfrm>
            <a:off x="642938" y="1261319"/>
            <a:ext cx="2016000" cy="773476"/>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Señor de UX</a:t>
            </a:r>
            <a:endParaRPr b="0" i="0" sz="1600" u="none" cap="none" strike="noStrike">
              <a:solidFill>
                <a:srgbClr val="0C0C0C"/>
              </a:solidFill>
              <a:latin typeface="Calibri"/>
              <a:ea typeface="Calibri"/>
              <a:cs typeface="Calibri"/>
              <a:sym typeface="Calibri"/>
            </a:endParaRPr>
          </a:p>
        </p:txBody>
      </p:sp>
      <p:sp>
        <p:nvSpPr>
          <p:cNvPr id="296" name="Google Shape;296;p31"/>
          <p:cNvSpPr/>
          <p:nvPr/>
        </p:nvSpPr>
        <p:spPr>
          <a:xfrm>
            <a:off x="2633663" y="1261319"/>
            <a:ext cx="4026570" cy="773476"/>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Criatura dedicada a definir con el cliente cómo se traduce su negocio de forma eficaz y siempre adaptada a los potenciales usuarios</a:t>
            </a:r>
            <a:endParaRPr b="0" i="0" sz="1400" u="none" cap="none" strike="noStrike">
              <a:solidFill>
                <a:srgbClr val="0C0C0C"/>
              </a:solidFill>
              <a:latin typeface="Calibri"/>
              <a:ea typeface="Calibri"/>
              <a:cs typeface="Calibri"/>
              <a:sym typeface="Calibri"/>
            </a:endParaRPr>
          </a:p>
        </p:txBody>
      </p:sp>
      <p:sp>
        <p:nvSpPr>
          <p:cNvPr id="297" name="Google Shape;297;p31"/>
          <p:cNvSpPr/>
          <p:nvPr/>
        </p:nvSpPr>
        <p:spPr>
          <a:xfrm>
            <a:off x="6653213" y="1261319"/>
            <a:ext cx="1909725" cy="773476"/>
          </a:xfrm>
          <a:prstGeom prst="rect">
            <a:avLst/>
          </a:prstGeom>
          <a:solidFill>
            <a:srgbClr val="00C4DE"/>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1 persona 100%</a:t>
            </a:r>
            <a:endParaRPr b="0" i="0" sz="1600" u="none" cap="none" strike="noStrike">
              <a:solidFill>
                <a:schemeClr val="lt1"/>
              </a:solidFill>
              <a:latin typeface="Calibri"/>
              <a:ea typeface="Calibri"/>
              <a:cs typeface="Calibri"/>
              <a:sym typeface="Calibri"/>
            </a:endParaRPr>
          </a:p>
        </p:txBody>
      </p:sp>
      <p:sp>
        <p:nvSpPr>
          <p:cNvPr id="298" name="Google Shape;298;p31"/>
          <p:cNvSpPr/>
          <p:nvPr/>
        </p:nvSpPr>
        <p:spPr>
          <a:xfrm>
            <a:off x="642938" y="2032844"/>
            <a:ext cx="2016000" cy="588874"/>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Señor que diseña</a:t>
            </a:r>
            <a:endParaRPr b="0" i="0" sz="1600" u="none" cap="none" strike="noStrike">
              <a:solidFill>
                <a:srgbClr val="0C0C0C"/>
              </a:solidFill>
              <a:latin typeface="Calibri"/>
              <a:ea typeface="Calibri"/>
              <a:cs typeface="Calibri"/>
              <a:sym typeface="Calibri"/>
            </a:endParaRPr>
          </a:p>
        </p:txBody>
      </p:sp>
      <p:sp>
        <p:nvSpPr>
          <p:cNvPr id="299" name="Google Shape;299;p31"/>
          <p:cNvSpPr/>
          <p:nvPr/>
        </p:nvSpPr>
        <p:spPr>
          <a:xfrm>
            <a:off x="2633663" y="2032844"/>
            <a:ext cx="4026570" cy="588874"/>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Criatura amante de las cosas que brillan y lucen, se esmerará en que todo quede en su lugar</a:t>
            </a:r>
            <a:endParaRPr b="0" i="0" sz="1400" u="none" cap="none" strike="noStrike">
              <a:solidFill>
                <a:srgbClr val="0C0C0C"/>
              </a:solidFill>
              <a:latin typeface="Calibri"/>
              <a:ea typeface="Calibri"/>
              <a:cs typeface="Calibri"/>
              <a:sym typeface="Calibri"/>
            </a:endParaRPr>
          </a:p>
        </p:txBody>
      </p:sp>
      <p:sp>
        <p:nvSpPr>
          <p:cNvPr id="300" name="Google Shape;300;p31"/>
          <p:cNvSpPr/>
          <p:nvPr/>
        </p:nvSpPr>
        <p:spPr>
          <a:xfrm>
            <a:off x="6653213" y="2032844"/>
            <a:ext cx="1909725" cy="594066"/>
          </a:xfrm>
          <a:prstGeom prst="rect">
            <a:avLst/>
          </a:prstGeom>
          <a:solidFill>
            <a:srgbClr val="00C4DE">
              <a:alpha val="80000"/>
            </a:srgbClr>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1 persona 100%</a:t>
            </a:r>
            <a:endParaRPr b="0" i="0" sz="1600" u="none" cap="none" strike="noStrike">
              <a:solidFill>
                <a:schemeClr val="lt1"/>
              </a:solidFill>
              <a:latin typeface="Calibri"/>
              <a:ea typeface="Calibri"/>
              <a:cs typeface="Calibri"/>
              <a:sym typeface="Calibri"/>
            </a:endParaRPr>
          </a:p>
        </p:txBody>
      </p:sp>
      <p:sp>
        <p:nvSpPr>
          <p:cNvPr id="301" name="Google Shape;301;p31"/>
          <p:cNvSpPr/>
          <p:nvPr/>
        </p:nvSpPr>
        <p:spPr>
          <a:xfrm>
            <a:off x="642938" y="2625775"/>
            <a:ext cx="2016000" cy="588874"/>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Maquetador / desarrollador front</a:t>
            </a:r>
            <a:endParaRPr b="0" i="0" sz="1600" u="none" cap="none" strike="noStrike">
              <a:solidFill>
                <a:srgbClr val="0C0C0C"/>
              </a:solidFill>
              <a:latin typeface="Calibri"/>
              <a:ea typeface="Calibri"/>
              <a:cs typeface="Calibri"/>
              <a:sym typeface="Calibri"/>
            </a:endParaRPr>
          </a:p>
        </p:txBody>
      </p:sp>
      <p:sp>
        <p:nvSpPr>
          <p:cNvPr id="302" name="Google Shape;302;p31"/>
          <p:cNvSpPr/>
          <p:nvPr/>
        </p:nvSpPr>
        <p:spPr>
          <a:xfrm>
            <a:off x="2633663" y="2625775"/>
            <a:ext cx="4026570" cy="588874"/>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Es la persona que destrozará el trabajo que hayan hecho las dos anteriores</a:t>
            </a:r>
            <a:endParaRPr b="0" i="0" sz="1400" u="none" cap="none" strike="noStrike">
              <a:solidFill>
                <a:srgbClr val="0C0C0C"/>
              </a:solidFill>
              <a:latin typeface="Calibri"/>
              <a:ea typeface="Calibri"/>
              <a:cs typeface="Calibri"/>
              <a:sym typeface="Calibri"/>
            </a:endParaRPr>
          </a:p>
        </p:txBody>
      </p:sp>
      <p:sp>
        <p:nvSpPr>
          <p:cNvPr id="303" name="Google Shape;303;p31"/>
          <p:cNvSpPr/>
          <p:nvPr/>
        </p:nvSpPr>
        <p:spPr>
          <a:xfrm>
            <a:off x="6653213" y="2625775"/>
            <a:ext cx="1909725" cy="594066"/>
          </a:xfrm>
          <a:prstGeom prst="rect">
            <a:avLst/>
          </a:prstGeom>
          <a:solidFill>
            <a:srgbClr val="00C4DE"/>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2 personas 100%</a:t>
            </a:r>
            <a:endParaRPr b="0" i="0" sz="1600" u="none" cap="none" strike="noStrike">
              <a:solidFill>
                <a:schemeClr val="lt1"/>
              </a:solidFill>
              <a:latin typeface="Calibri"/>
              <a:ea typeface="Calibri"/>
              <a:cs typeface="Calibri"/>
              <a:sym typeface="Calibri"/>
            </a:endParaRPr>
          </a:p>
        </p:txBody>
      </p:sp>
      <p:sp>
        <p:nvSpPr>
          <p:cNvPr id="304" name="Google Shape;304;p31"/>
          <p:cNvSpPr/>
          <p:nvPr/>
        </p:nvSpPr>
        <p:spPr>
          <a:xfrm>
            <a:off x="642938" y="3218706"/>
            <a:ext cx="2016000" cy="588874"/>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Analista programador</a:t>
            </a:r>
            <a:endParaRPr b="0" i="0" sz="1600" u="none" cap="none" strike="noStrike">
              <a:solidFill>
                <a:srgbClr val="0C0C0C"/>
              </a:solidFill>
              <a:latin typeface="Calibri"/>
              <a:ea typeface="Calibri"/>
              <a:cs typeface="Calibri"/>
              <a:sym typeface="Calibri"/>
            </a:endParaRPr>
          </a:p>
        </p:txBody>
      </p:sp>
      <p:sp>
        <p:nvSpPr>
          <p:cNvPr id="305" name="Google Shape;305;p31"/>
          <p:cNvSpPr/>
          <p:nvPr/>
        </p:nvSpPr>
        <p:spPr>
          <a:xfrm>
            <a:off x="2633663" y="3218706"/>
            <a:ext cx="4026570" cy="588874"/>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Personas que pondrán en tela de juicio todo lo que se haya hecho hasta este momento</a:t>
            </a:r>
            <a:endParaRPr b="0" i="0" sz="1400" u="none" cap="none" strike="noStrike">
              <a:solidFill>
                <a:srgbClr val="0C0C0C"/>
              </a:solidFill>
              <a:latin typeface="Calibri"/>
              <a:ea typeface="Calibri"/>
              <a:cs typeface="Calibri"/>
              <a:sym typeface="Calibri"/>
            </a:endParaRPr>
          </a:p>
        </p:txBody>
      </p:sp>
      <p:sp>
        <p:nvSpPr>
          <p:cNvPr id="306" name="Google Shape;306;p31"/>
          <p:cNvSpPr/>
          <p:nvPr/>
        </p:nvSpPr>
        <p:spPr>
          <a:xfrm>
            <a:off x="6653213" y="3218707"/>
            <a:ext cx="1909725" cy="594066"/>
          </a:xfrm>
          <a:prstGeom prst="rect">
            <a:avLst/>
          </a:prstGeom>
          <a:solidFill>
            <a:srgbClr val="00C4DE">
              <a:alpha val="80000"/>
            </a:srgbClr>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4 personas 100%</a:t>
            </a:r>
            <a:endParaRPr b="0" i="0" sz="1600" u="none" cap="none" strike="noStrike">
              <a:solidFill>
                <a:schemeClr val="lt1"/>
              </a:solidFill>
              <a:latin typeface="Calibri"/>
              <a:ea typeface="Calibri"/>
              <a:cs typeface="Calibri"/>
              <a:sym typeface="Calibri"/>
            </a:endParaRPr>
          </a:p>
        </p:txBody>
      </p:sp>
      <p:sp>
        <p:nvSpPr>
          <p:cNvPr id="307" name="Google Shape;307;p31"/>
          <p:cNvSpPr/>
          <p:nvPr/>
        </p:nvSpPr>
        <p:spPr>
          <a:xfrm>
            <a:off x="642938" y="3804493"/>
            <a:ext cx="2016000" cy="588874"/>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Pruebas &amp; Calidad</a:t>
            </a:r>
            <a:endParaRPr b="0" i="0" sz="1600" u="none" cap="none" strike="noStrike">
              <a:solidFill>
                <a:srgbClr val="0C0C0C"/>
              </a:solidFill>
              <a:latin typeface="Calibri"/>
              <a:ea typeface="Calibri"/>
              <a:cs typeface="Calibri"/>
              <a:sym typeface="Calibri"/>
            </a:endParaRPr>
          </a:p>
        </p:txBody>
      </p:sp>
      <p:sp>
        <p:nvSpPr>
          <p:cNvPr id="308" name="Google Shape;308;p31"/>
          <p:cNvSpPr/>
          <p:nvPr/>
        </p:nvSpPr>
        <p:spPr>
          <a:xfrm>
            <a:off x="2633663" y="3804493"/>
            <a:ext cx="4026570" cy="588874"/>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Personas que llegan al final del proyecto sin saber de qué va. Suelen liarla parda.</a:t>
            </a:r>
            <a:endParaRPr b="0" i="0" sz="1400" u="none" cap="none" strike="noStrike">
              <a:solidFill>
                <a:srgbClr val="0C0C0C"/>
              </a:solidFill>
              <a:latin typeface="Calibri"/>
              <a:ea typeface="Calibri"/>
              <a:cs typeface="Calibri"/>
              <a:sym typeface="Calibri"/>
            </a:endParaRPr>
          </a:p>
        </p:txBody>
      </p:sp>
      <p:sp>
        <p:nvSpPr>
          <p:cNvPr id="309" name="Google Shape;309;p31"/>
          <p:cNvSpPr/>
          <p:nvPr/>
        </p:nvSpPr>
        <p:spPr>
          <a:xfrm>
            <a:off x="6653213" y="3804494"/>
            <a:ext cx="1909725" cy="594066"/>
          </a:xfrm>
          <a:prstGeom prst="rect">
            <a:avLst/>
          </a:prstGeom>
          <a:solidFill>
            <a:srgbClr val="00C4DE"/>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2 personas 100%</a:t>
            </a:r>
            <a:endParaRPr b="0" i="0" sz="1600" u="none" cap="none" strike="noStrike">
              <a:solidFill>
                <a:schemeClr val="lt1"/>
              </a:solidFill>
              <a:latin typeface="Calibri"/>
              <a:ea typeface="Calibri"/>
              <a:cs typeface="Calibri"/>
              <a:sym typeface="Calibri"/>
            </a:endParaRPr>
          </a:p>
        </p:txBody>
      </p:sp>
      <p:sp>
        <p:nvSpPr>
          <p:cNvPr id="310" name="Google Shape;310;p31"/>
          <p:cNvSpPr/>
          <p:nvPr/>
        </p:nvSpPr>
        <p:spPr>
          <a:xfrm>
            <a:off x="642938" y="1005576"/>
            <a:ext cx="2016000" cy="251444"/>
          </a:xfrm>
          <a:prstGeom prst="rect">
            <a:avLst/>
          </a:prstGeom>
          <a:noFill/>
          <a:ln>
            <a:noFill/>
          </a:ln>
        </p:spPr>
        <p:txBody>
          <a:bodyPr anchorCtr="0" anchor="ctr" bIns="45700" lIns="180000" spcFirstLastPara="1" rIns="180000" wrap="square" tIns="0">
            <a:noAutofit/>
          </a:bodyPr>
          <a:lstStyle/>
          <a:p>
            <a:pPr indent="0" lvl="0" marL="0" marR="0" rtl="0" algn="l">
              <a:spcBef>
                <a:spcPts val="0"/>
              </a:spcBef>
              <a:spcAft>
                <a:spcPts val="0"/>
              </a:spcAft>
              <a:buNone/>
            </a:pPr>
            <a:r>
              <a:rPr b="0" i="0" lang="es" sz="1600" u="none" cap="none" strike="noStrike">
                <a:solidFill>
                  <a:srgbClr val="7F7F7F"/>
                </a:solidFill>
                <a:latin typeface="Calibri"/>
                <a:ea typeface="Calibri"/>
                <a:cs typeface="Calibri"/>
                <a:sym typeface="Calibri"/>
              </a:rPr>
              <a:t>Rol</a:t>
            </a:r>
            <a:endParaRPr b="0" i="0" sz="1600" u="none" cap="none" strike="noStrike">
              <a:solidFill>
                <a:srgbClr val="7F7F7F"/>
              </a:solidFill>
              <a:latin typeface="Calibri"/>
              <a:ea typeface="Calibri"/>
              <a:cs typeface="Calibri"/>
              <a:sym typeface="Calibri"/>
            </a:endParaRPr>
          </a:p>
        </p:txBody>
      </p:sp>
      <p:sp>
        <p:nvSpPr>
          <p:cNvPr id="311" name="Google Shape;311;p31"/>
          <p:cNvSpPr/>
          <p:nvPr/>
        </p:nvSpPr>
        <p:spPr>
          <a:xfrm>
            <a:off x="2643187" y="1005576"/>
            <a:ext cx="4035301" cy="251444"/>
          </a:xfrm>
          <a:prstGeom prst="rect">
            <a:avLst/>
          </a:prstGeom>
          <a:noFill/>
          <a:ln>
            <a:noFill/>
          </a:ln>
        </p:spPr>
        <p:txBody>
          <a:bodyPr anchorCtr="0" anchor="ctr" bIns="45700" lIns="180000" spcFirstLastPara="1" rIns="180000" wrap="square" tIns="0">
            <a:noAutofit/>
          </a:bodyPr>
          <a:lstStyle/>
          <a:p>
            <a:pPr indent="0" lvl="0" marL="0" marR="0" rtl="0" algn="l">
              <a:spcBef>
                <a:spcPts val="0"/>
              </a:spcBef>
              <a:spcAft>
                <a:spcPts val="0"/>
              </a:spcAft>
              <a:buNone/>
            </a:pPr>
            <a:r>
              <a:rPr b="0" i="0" lang="es" sz="1600" u="none" cap="none" strike="noStrike">
                <a:solidFill>
                  <a:srgbClr val="7F7F7F"/>
                </a:solidFill>
                <a:latin typeface="Calibri"/>
                <a:ea typeface="Calibri"/>
                <a:cs typeface="Calibri"/>
                <a:sym typeface="Calibri"/>
              </a:rPr>
              <a:t>En qué emplea su tiempo</a:t>
            </a:r>
            <a:endParaRPr b="0" i="0" sz="1600" u="none" cap="none" strike="noStrike">
              <a:solidFill>
                <a:srgbClr val="7F7F7F"/>
              </a:solidFill>
              <a:latin typeface="Calibri"/>
              <a:ea typeface="Calibri"/>
              <a:cs typeface="Calibri"/>
              <a:sym typeface="Calibri"/>
            </a:endParaRPr>
          </a:p>
        </p:txBody>
      </p:sp>
      <p:sp>
        <p:nvSpPr>
          <p:cNvPr id="312" name="Google Shape;312;p31"/>
          <p:cNvSpPr/>
          <p:nvPr/>
        </p:nvSpPr>
        <p:spPr>
          <a:xfrm>
            <a:off x="6653212" y="1005576"/>
            <a:ext cx="2167259" cy="251444"/>
          </a:xfrm>
          <a:prstGeom prst="rect">
            <a:avLst/>
          </a:prstGeom>
          <a:noFill/>
          <a:ln>
            <a:noFill/>
          </a:ln>
        </p:spPr>
        <p:txBody>
          <a:bodyPr anchorCtr="0" anchor="ctr" bIns="45700" lIns="180000" spcFirstLastPara="1" rIns="180000" wrap="square" tIns="0">
            <a:noAutofit/>
          </a:bodyPr>
          <a:lstStyle/>
          <a:p>
            <a:pPr indent="0" lvl="0" marL="0" marR="0" rtl="0" algn="l">
              <a:spcBef>
                <a:spcPts val="0"/>
              </a:spcBef>
              <a:spcAft>
                <a:spcPts val="0"/>
              </a:spcAft>
              <a:buNone/>
            </a:pPr>
            <a:r>
              <a:rPr b="0" i="0" lang="es" sz="1600" u="none" cap="none" strike="noStrike">
                <a:solidFill>
                  <a:srgbClr val="7F7F7F"/>
                </a:solidFill>
                <a:latin typeface="Calibri"/>
                <a:ea typeface="Calibri"/>
                <a:cs typeface="Calibri"/>
                <a:sym typeface="Calibri"/>
              </a:rPr>
              <a:t>Cuánto necesitamos</a:t>
            </a:r>
            <a:endParaRPr b="0" i="0" sz="1600" u="none" cap="none" strike="noStrike">
              <a:solidFill>
                <a:srgbClr val="7F7F7F"/>
              </a:solidFill>
              <a:latin typeface="Calibri"/>
              <a:ea typeface="Calibri"/>
              <a:cs typeface="Calibri"/>
              <a:sym typeface="Calibri"/>
            </a:endParaRPr>
          </a:p>
        </p:txBody>
      </p:sp>
      <p:sp>
        <p:nvSpPr>
          <p:cNvPr id="313" name="Google Shape;313;p31"/>
          <p:cNvSpPr/>
          <p:nvPr/>
        </p:nvSpPr>
        <p:spPr>
          <a:xfrm flipH="1">
            <a:off x="2634087" y="4461960"/>
            <a:ext cx="5811703" cy="290568"/>
          </a:xfrm>
          <a:prstGeom prst="rect">
            <a:avLst/>
          </a:prstGeom>
          <a:noFill/>
          <a:ln>
            <a:noFill/>
          </a:ln>
        </p:spPr>
        <p:txBody>
          <a:bodyPr anchorCtr="0" anchor="ctr" bIns="45700" lIns="0" spcFirstLastPara="1" rIns="18000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 No tuve suficiente y necesito añadirte un pie en la tabla. No necesito línea para separarlo en este caso porque la tabla hace esa función de forma inmejorable</a:t>
            </a:r>
            <a:endParaRPr b="0" i="0" sz="1100" u="none" cap="none" strike="noStrike">
              <a:solidFill>
                <a:srgbClr val="7F7F7F"/>
              </a:solidFill>
              <a:latin typeface="Calibri"/>
              <a:ea typeface="Calibri"/>
              <a:cs typeface="Calibri"/>
              <a:sym typeface="Calibri"/>
            </a:endParaRPr>
          </a:p>
        </p:txBody>
      </p:sp>
      <p:sp>
        <p:nvSpPr>
          <p:cNvPr id="314" name="Google Shape;314;p31"/>
          <p:cNvSpPr/>
          <p:nvPr/>
        </p:nvSpPr>
        <p:spPr>
          <a:xfrm>
            <a:off x="9468544" y="3163527"/>
            <a:ext cx="3312368" cy="1206419"/>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De nuevo, evita meter en esta lista más de cinco elementos.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te enrolles con la descripción; se trata de contar lo mínimo, sé ejecutivo. 2 líneas como en este planteamiento sobran. 3 es el límite.</a:t>
            </a:r>
            <a:endParaRPr b="0" i="0" sz="1200" u="none" cap="none" strike="noStrike">
              <a:solidFill>
                <a:srgbClr val="0C0C0C"/>
              </a:solidFill>
              <a:latin typeface="Calibri"/>
              <a:ea typeface="Calibri"/>
              <a:cs typeface="Calibri"/>
              <a:sym typeface="Calibri"/>
            </a:endParaRPr>
          </a:p>
        </p:txBody>
      </p:sp>
      <p:sp>
        <p:nvSpPr>
          <p:cNvPr id="315" name="Google Shape;315;p31"/>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7  De contar quién se va a encargar de qué</a:t>
            </a:r>
            <a:endParaRPr b="0" i="0" sz="1800" u="none" cap="none" strike="noStrike">
              <a:solidFill>
                <a:srgbClr val="0C0C0C"/>
              </a:solidFill>
              <a:latin typeface="Calibri"/>
              <a:ea typeface="Calibri"/>
              <a:cs typeface="Calibri"/>
              <a:sym typeface="Calibri"/>
            </a:endParaRPr>
          </a:p>
        </p:txBody>
      </p:sp>
      <p:sp>
        <p:nvSpPr>
          <p:cNvPr id="316" name="Google Shape;316;p31"/>
          <p:cNvSpPr/>
          <p:nvPr/>
        </p:nvSpPr>
        <p:spPr>
          <a:xfrm>
            <a:off x="642938" y="573528"/>
            <a:ext cx="7858125"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Y de detallar qué significan esos nombres raros que usamos a veces</a:t>
            </a:r>
            <a:endParaRPr b="0" i="0" sz="20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a comparativa">
  <p:cSld name="Tabla comparativa">
    <p:spTree>
      <p:nvGrpSpPr>
        <p:cNvPr id="317" name="Shape 317"/>
        <p:cNvGrpSpPr/>
        <p:nvPr/>
      </p:nvGrpSpPr>
      <p:grpSpPr>
        <a:xfrm>
          <a:off x="0" y="0"/>
          <a:ext cx="0" cy="0"/>
          <a:chOff x="0" y="0"/>
          <a:chExt cx="0" cy="0"/>
        </a:xfrm>
      </p:grpSpPr>
      <p:sp>
        <p:nvSpPr>
          <p:cNvPr id="318" name="Google Shape;318;p32"/>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319" name="Google Shape;319;p32"/>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320" name="Google Shape;320;p32"/>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321" name="Google Shape;321;p32"/>
          <p:cNvSpPr/>
          <p:nvPr/>
        </p:nvSpPr>
        <p:spPr>
          <a:xfrm>
            <a:off x="9396536" y="1034218"/>
            <a:ext cx="3312368" cy="1979974"/>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Si puedes, no añadas más texto en este tipo de recursos. Distraen en un momento que suele resumir muchas cosas y en el que te interesa que se concentren en valorar de forma racional.</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funciona tener más de 7 elementos en una lista de cara a valorar. </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Interesa sobre todo tener el mismo elemento en uno y otro lado de la tabla. Si puedes, emparéjalos para poder visualizar más fácilmente tu discurso</a:t>
            </a:r>
            <a:endParaRPr b="0" i="0" sz="1200" u="none" cap="none" strike="noStrike">
              <a:solidFill>
                <a:srgbClr val="0C0C0C"/>
              </a:solidFill>
              <a:latin typeface="Calibri"/>
              <a:ea typeface="Calibri"/>
              <a:cs typeface="Calibri"/>
              <a:sym typeface="Calibri"/>
            </a:endParaRPr>
          </a:p>
        </p:txBody>
      </p:sp>
      <p:sp>
        <p:nvSpPr>
          <p:cNvPr id="322" name="Google Shape;322;p32"/>
          <p:cNvSpPr/>
          <p:nvPr/>
        </p:nvSpPr>
        <p:spPr>
          <a:xfrm>
            <a:off x="642938" y="1027007"/>
            <a:ext cx="3900488"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Condicionantes de ser pollo</a:t>
            </a:r>
            <a:endParaRPr b="0" i="0" sz="1600" u="none" cap="none" strike="noStrike">
              <a:solidFill>
                <a:schemeClr val="lt1"/>
              </a:solidFill>
              <a:latin typeface="Calibri"/>
              <a:ea typeface="Calibri"/>
              <a:cs typeface="Calibri"/>
              <a:sym typeface="Calibri"/>
            </a:endParaRPr>
          </a:p>
        </p:txBody>
      </p:sp>
      <p:sp>
        <p:nvSpPr>
          <p:cNvPr id="323" name="Google Shape;323;p32"/>
          <p:cNvSpPr/>
          <p:nvPr/>
        </p:nvSpPr>
        <p:spPr>
          <a:xfrm>
            <a:off x="4600574" y="1027007"/>
            <a:ext cx="3967126"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Condicionantes de ser una vaca</a:t>
            </a:r>
            <a:endParaRPr b="0" i="0" sz="1600" u="none" cap="none" strike="noStrike">
              <a:solidFill>
                <a:schemeClr val="lt1"/>
              </a:solidFill>
              <a:latin typeface="Calibri"/>
              <a:ea typeface="Calibri"/>
              <a:cs typeface="Calibri"/>
              <a:sym typeface="Calibri"/>
            </a:endParaRPr>
          </a:p>
        </p:txBody>
      </p:sp>
      <p:sp>
        <p:nvSpPr>
          <p:cNvPr id="324" name="Google Shape;324;p32"/>
          <p:cNvSpPr/>
          <p:nvPr/>
        </p:nvSpPr>
        <p:spPr>
          <a:xfrm>
            <a:off x="642938" y="1351008"/>
            <a:ext cx="3900488" cy="621072"/>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Tienes plumas, pico y sobre todo la intención contenida del vuelo</a:t>
            </a:r>
            <a:endParaRPr b="0" i="0" sz="1600" u="none" cap="none" strike="noStrike">
              <a:solidFill>
                <a:srgbClr val="0C0C0C"/>
              </a:solidFill>
              <a:latin typeface="Calibri"/>
              <a:ea typeface="Calibri"/>
              <a:cs typeface="Calibri"/>
              <a:sym typeface="Calibri"/>
            </a:endParaRPr>
          </a:p>
        </p:txBody>
      </p:sp>
      <p:sp>
        <p:nvSpPr>
          <p:cNvPr id="325" name="Google Shape;325;p32"/>
          <p:cNvSpPr/>
          <p:nvPr/>
        </p:nvSpPr>
        <p:spPr>
          <a:xfrm>
            <a:off x="642938" y="1972514"/>
            <a:ext cx="3900488" cy="621072"/>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Sueles estar metido en un pequeño corral. No hay riesgo ni nuevas aventuras</a:t>
            </a:r>
            <a:endParaRPr b="0" i="0" sz="1600" u="none" cap="none" strike="noStrike">
              <a:solidFill>
                <a:srgbClr val="0C0C0C"/>
              </a:solidFill>
              <a:latin typeface="Calibri"/>
              <a:ea typeface="Calibri"/>
              <a:cs typeface="Calibri"/>
              <a:sym typeface="Calibri"/>
            </a:endParaRPr>
          </a:p>
        </p:txBody>
      </p:sp>
      <p:sp>
        <p:nvSpPr>
          <p:cNvPr id="326" name="Google Shape;326;p32"/>
          <p:cNvSpPr/>
          <p:nvPr/>
        </p:nvSpPr>
        <p:spPr>
          <a:xfrm>
            <a:off x="4600575" y="1972514"/>
            <a:ext cx="3962363" cy="621072"/>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Puedes pasear por el campo con libertad y la hierba siempre se agradece</a:t>
            </a:r>
            <a:endParaRPr b="0" i="0" sz="1600" u="none" cap="none" strike="noStrike">
              <a:solidFill>
                <a:srgbClr val="0C0C0C"/>
              </a:solidFill>
              <a:latin typeface="Calibri"/>
              <a:ea typeface="Calibri"/>
              <a:cs typeface="Calibri"/>
              <a:sym typeface="Calibri"/>
            </a:endParaRPr>
          </a:p>
        </p:txBody>
      </p:sp>
      <p:sp>
        <p:nvSpPr>
          <p:cNvPr id="327" name="Google Shape;327;p32"/>
          <p:cNvSpPr/>
          <p:nvPr/>
        </p:nvSpPr>
        <p:spPr>
          <a:xfrm>
            <a:off x="4600575" y="1351008"/>
            <a:ext cx="3962363" cy="621072"/>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Criatura apegada al suelo y sin aspiraciones existenciales de ningún tipo</a:t>
            </a:r>
            <a:endParaRPr b="0" i="0" sz="1600" u="none" cap="none" strike="noStrike">
              <a:solidFill>
                <a:srgbClr val="0C0C0C"/>
              </a:solidFill>
              <a:latin typeface="Calibri"/>
              <a:ea typeface="Calibri"/>
              <a:cs typeface="Calibri"/>
              <a:sym typeface="Calibri"/>
            </a:endParaRPr>
          </a:p>
        </p:txBody>
      </p:sp>
      <p:sp>
        <p:nvSpPr>
          <p:cNvPr id="328" name="Google Shape;328;p32"/>
          <p:cNvSpPr/>
          <p:nvPr/>
        </p:nvSpPr>
        <p:spPr>
          <a:xfrm>
            <a:off x="642938" y="2594020"/>
            <a:ext cx="3900488" cy="782281"/>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Se pasan por las mañanas a ver si has hecho tu trabajo, pero no hay más intromisiones</a:t>
            </a:r>
            <a:endParaRPr b="0" i="0" sz="1600" u="none" cap="none" strike="noStrike">
              <a:solidFill>
                <a:srgbClr val="0C0C0C"/>
              </a:solidFill>
              <a:latin typeface="Calibri"/>
              <a:ea typeface="Calibri"/>
              <a:cs typeface="Calibri"/>
              <a:sym typeface="Calibri"/>
            </a:endParaRPr>
          </a:p>
        </p:txBody>
      </p:sp>
      <p:sp>
        <p:nvSpPr>
          <p:cNvPr id="329" name="Google Shape;329;p32"/>
          <p:cNvSpPr/>
          <p:nvPr/>
        </p:nvSpPr>
        <p:spPr>
          <a:xfrm>
            <a:off x="4600575" y="2594021"/>
            <a:ext cx="3962363" cy="78228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Suelen ordeñarte a diario y es bastante cansado. Si la cosa no se da bien suele haber palos.</a:t>
            </a:r>
            <a:endParaRPr b="0" i="0" sz="1600" u="none" cap="none" strike="noStrike">
              <a:solidFill>
                <a:srgbClr val="0C0C0C"/>
              </a:solidFill>
              <a:latin typeface="Calibri"/>
              <a:ea typeface="Calibri"/>
              <a:cs typeface="Calibri"/>
              <a:sym typeface="Calibri"/>
            </a:endParaRPr>
          </a:p>
        </p:txBody>
      </p:sp>
      <p:sp>
        <p:nvSpPr>
          <p:cNvPr id="330" name="Google Shape;330;p32"/>
          <p:cNvSpPr/>
          <p:nvPr/>
        </p:nvSpPr>
        <p:spPr>
          <a:xfrm>
            <a:off x="642938" y="3372689"/>
            <a:ext cx="3900488" cy="621072"/>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No hay horarios. Se pierde la noción del tiempo con facilidad.</a:t>
            </a:r>
            <a:endParaRPr b="0" i="0" sz="1600" u="none" cap="none" strike="noStrike">
              <a:solidFill>
                <a:srgbClr val="0C0C0C"/>
              </a:solidFill>
              <a:latin typeface="Calibri"/>
              <a:ea typeface="Calibri"/>
              <a:cs typeface="Calibri"/>
              <a:sym typeface="Calibri"/>
            </a:endParaRPr>
          </a:p>
        </p:txBody>
      </p:sp>
      <p:sp>
        <p:nvSpPr>
          <p:cNvPr id="331" name="Google Shape;331;p32"/>
          <p:cNvSpPr/>
          <p:nvPr/>
        </p:nvSpPr>
        <p:spPr>
          <a:xfrm>
            <a:off x="4600575" y="3372689"/>
            <a:ext cx="3962363" cy="621072"/>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Los horarios estrictos suelen interrumpir algunas meditaciones trascendentales</a:t>
            </a:r>
            <a:endParaRPr b="0" i="0" sz="1600" u="none" cap="none" strike="noStrike">
              <a:solidFill>
                <a:srgbClr val="0C0C0C"/>
              </a:solidFill>
              <a:latin typeface="Calibri"/>
              <a:ea typeface="Calibri"/>
              <a:cs typeface="Calibri"/>
              <a:sym typeface="Calibri"/>
            </a:endParaRPr>
          </a:p>
        </p:txBody>
      </p:sp>
      <p:sp>
        <p:nvSpPr>
          <p:cNvPr id="332" name="Google Shape;332;p32"/>
          <p:cNvSpPr/>
          <p:nvPr/>
        </p:nvSpPr>
        <p:spPr>
          <a:xfrm>
            <a:off x="642938" y="3994196"/>
            <a:ext cx="3900488" cy="621072"/>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Morirás joven, y tu cadáver servirá para hacer ensalada Cesar</a:t>
            </a:r>
            <a:endParaRPr b="0" i="0" sz="1600" u="none" cap="none" strike="noStrike">
              <a:solidFill>
                <a:srgbClr val="0C0C0C"/>
              </a:solidFill>
              <a:latin typeface="Calibri"/>
              <a:ea typeface="Calibri"/>
              <a:cs typeface="Calibri"/>
              <a:sym typeface="Calibri"/>
            </a:endParaRPr>
          </a:p>
        </p:txBody>
      </p:sp>
      <p:sp>
        <p:nvSpPr>
          <p:cNvPr id="333" name="Google Shape;333;p32"/>
          <p:cNvSpPr/>
          <p:nvPr/>
        </p:nvSpPr>
        <p:spPr>
          <a:xfrm>
            <a:off x="4600575" y="3994196"/>
            <a:ext cx="3962363" cy="621072"/>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Como buen hervíboro vivirás algo más; el Asador Donostiarra será tu final</a:t>
            </a:r>
            <a:endParaRPr b="0" i="0" sz="1600" u="none" cap="none" strike="noStrike">
              <a:solidFill>
                <a:srgbClr val="0C0C0C"/>
              </a:solidFill>
              <a:latin typeface="Calibri"/>
              <a:ea typeface="Calibri"/>
              <a:cs typeface="Calibri"/>
              <a:sym typeface="Calibri"/>
            </a:endParaRPr>
          </a:p>
        </p:txBody>
      </p:sp>
      <p:cxnSp>
        <p:nvCxnSpPr>
          <p:cNvPr id="334" name="Google Shape;334;p32"/>
          <p:cNvCxnSpPr/>
          <p:nvPr/>
        </p:nvCxnSpPr>
        <p:spPr>
          <a:xfrm>
            <a:off x="4572000" y="1027007"/>
            <a:ext cx="0" cy="3588260"/>
          </a:xfrm>
          <a:prstGeom prst="straightConnector1">
            <a:avLst/>
          </a:prstGeom>
          <a:noFill/>
          <a:ln cap="flat" cmpd="sng" w="53975">
            <a:solidFill>
              <a:srgbClr val="000000">
                <a:alpha val="20000"/>
              </a:srgbClr>
            </a:solidFill>
            <a:prstDash val="solid"/>
            <a:round/>
            <a:headEnd len="sm" w="sm" type="none"/>
            <a:tailEnd len="sm" w="sm" type="none"/>
          </a:ln>
        </p:spPr>
      </p:cxnSp>
      <p:sp>
        <p:nvSpPr>
          <p:cNvPr id="335" name="Google Shape;335;p32"/>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8  Porque está claro que hay que hacer esto</a:t>
            </a:r>
            <a:endParaRPr b="0" i="0" sz="1800" u="none" cap="none" strike="noStrike">
              <a:solidFill>
                <a:srgbClr val="0C0C0C"/>
              </a:solidFill>
              <a:latin typeface="Calibri"/>
              <a:ea typeface="Calibri"/>
              <a:cs typeface="Calibri"/>
              <a:sym typeface="Calibri"/>
            </a:endParaRPr>
          </a:p>
        </p:txBody>
      </p:sp>
      <p:sp>
        <p:nvSpPr>
          <p:cNvPr id="336" name="Google Shape;336;p32"/>
          <p:cNvSpPr/>
          <p:nvPr/>
        </p:nvSpPr>
        <p:spPr>
          <a:xfrm>
            <a:off x="642938" y="573528"/>
            <a:ext cx="7858125"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Y tras compararme con lo que hay las cosas caen por su propio peso</a:t>
            </a:r>
            <a:endParaRPr b="0" i="0" sz="20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ado final">
  <p:cSld name="Listado final">
    <p:spTree>
      <p:nvGrpSpPr>
        <p:cNvPr id="337" name="Shape 337"/>
        <p:cNvGrpSpPr/>
        <p:nvPr/>
      </p:nvGrpSpPr>
      <p:grpSpPr>
        <a:xfrm>
          <a:off x="0" y="0"/>
          <a:ext cx="0" cy="0"/>
          <a:chOff x="0" y="0"/>
          <a:chExt cx="0" cy="0"/>
        </a:xfrm>
      </p:grpSpPr>
      <p:sp>
        <p:nvSpPr>
          <p:cNvPr id="338" name="Google Shape;338;p33"/>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339" name="Google Shape;339;p33"/>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340" name="Google Shape;340;p33"/>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341" name="Google Shape;341;p33"/>
          <p:cNvSpPr txBox="1"/>
          <p:nvPr/>
        </p:nvSpPr>
        <p:spPr>
          <a:xfrm>
            <a:off x="1619672" y="1184062"/>
            <a:ext cx="6943266" cy="4661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Repasa bien lo que presentas. A menos que seas (o te creas) Steve Jobs, lo suyo es ensayarlo antes de contárselo a nadie.</a:t>
            </a:r>
            <a:endParaRPr/>
          </a:p>
        </p:txBody>
      </p:sp>
      <p:sp>
        <p:nvSpPr>
          <p:cNvPr id="342" name="Google Shape;342;p33"/>
          <p:cNvSpPr/>
          <p:nvPr/>
        </p:nvSpPr>
        <p:spPr>
          <a:xfrm>
            <a:off x="642938" y="1184062"/>
            <a:ext cx="621481" cy="466111"/>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1</a:t>
            </a:r>
            <a:endParaRPr b="0" i="0" sz="2400" u="none" cap="none" strike="noStrike">
              <a:solidFill>
                <a:schemeClr val="lt1"/>
              </a:solidFill>
              <a:latin typeface="Calibri"/>
              <a:ea typeface="Calibri"/>
              <a:cs typeface="Calibri"/>
              <a:sym typeface="Calibri"/>
            </a:endParaRPr>
          </a:p>
        </p:txBody>
      </p:sp>
      <p:sp>
        <p:nvSpPr>
          <p:cNvPr id="343" name="Google Shape;343;p33"/>
          <p:cNvSpPr txBox="1"/>
          <p:nvPr/>
        </p:nvSpPr>
        <p:spPr>
          <a:xfrm>
            <a:off x="1619672" y="1889615"/>
            <a:ext cx="6943266" cy="4661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Mejor si no entregas los presupuestos con una Excel de otro proyecto. Aunque no lo creas esto ha sucedido.</a:t>
            </a:r>
            <a:endParaRPr b="0" i="0" sz="1800" u="none" cap="none" strike="noStrike">
              <a:solidFill>
                <a:srgbClr val="3F3F3F"/>
              </a:solidFill>
              <a:latin typeface="Calibri"/>
              <a:ea typeface="Calibri"/>
              <a:cs typeface="Calibri"/>
              <a:sym typeface="Calibri"/>
            </a:endParaRPr>
          </a:p>
        </p:txBody>
      </p:sp>
      <p:sp>
        <p:nvSpPr>
          <p:cNvPr id="344" name="Google Shape;344;p33"/>
          <p:cNvSpPr/>
          <p:nvPr/>
        </p:nvSpPr>
        <p:spPr>
          <a:xfrm>
            <a:off x="642938" y="1889615"/>
            <a:ext cx="621481" cy="466111"/>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2</a:t>
            </a:r>
            <a:endParaRPr b="0" i="0" sz="2400" u="none" cap="none" strike="noStrike">
              <a:solidFill>
                <a:schemeClr val="lt1"/>
              </a:solidFill>
              <a:latin typeface="Calibri"/>
              <a:ea typeface="Calibri"/>
              <a:cs typeface="Calibri"/>
              <a:sym typeface="Calibri"/>
            </a:endParaRPr>
          </a:p>
        </p:txBody>
      </p:sp>
      <p:sp>
        <p:nvSpPr>
          <p:cNvPr id="345" name="Google Shape;345;p33"/>
          <p:cNvSpPr txBox="1"/>
          <p:nvPr/>
        </p:nvSpPr>
        <p:spPr>
          <a:xfrm>
            <a:off x="1619672" y="2591693"/>
            <a:ext cx="6943266" cy="4661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Esto es una ayuda para la creación de diapositivas. El arte de presentar es algo muy distinto para lo que hay que entrenar (literalmente)</a:t>
            </a:r>
            <a:endParaRPr/>
          </a:p>
        </p:txBody>
      </p:sp>
      <p:sp>
        <p:nvSpPr>
          <p:cNvPr id="346" name="Google Shape;346;p33"/>
          <p:cNvSpPr/>
          <p:nvPr/>
        </p:nvSpPr>
        <p:spPr>
          <a:xfrm>
            <a:off x="642938" y="2591693"/>
            <a:ext cx="621481" cy="466111"/>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3</a:t>
            </a:r>
            <a:endParaRPr b="0" i="0" sz="2400" u="none" cap="none" strike="noStrike">
              <a:solidFill>
                <a:schemeClr val="lt1"/>
              </a:solidFill>
              <a:latin typeface="Calibri"/>
              <a:ea typeface="Calibri"/>
              <a:cs typeface="Calibri"/>
              <a:sym typeface="Calibri"/>
            </a:endParaRPr>
          </a:p>
        </p:txBody>
      </p:sp>
      <p:sp>
        <p:nvSpPr>
          <p:cNvPr id="347" name="Google Shape;347;p33"/>
          <p:cNvSpPr txBox="1"/>
          <p:nvPr/>
        </p:nvSpPr>
        <p:spPr>
          <a:xfrm>
            <a:off x="1619672" y="3293771"/>
            <a:ext cx="6943266" cy="4661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En caso de duda usa el sentido común. Lo que te hemos dejado aquí es una guía que se puede propagar con facilidad.</a:t>
            </a:r>
            <a:endParaRPr b="0" i="0" sz="1800" u="none" cap="none" strike="noStrike">
              <a:solidFill>
                <a:srgbClr val="3F3F3F"/>
              </a:solidFill>
              <a:latin typeface="Calibri"/>
              <a:ea typeface="Calibri"/>
              <a:cs typeface="Calibri"/>
              <a:sym typeface="Calibri"/>
            </a:endParaRPr>
          </a:p>
        </p:txBody>
      </p:sp>
      <p:sp>
        <p:nvSpPr>
          <p:cNvPr id="348" name="Google Shape;348;p33"/>
          <p:cNvSpPr/>
          <p:nvPr/>
        </p:nvSpPr>
        <p:spPr>
          <a:xfrm>
            <a:off x="642938" y="3293771"/>
            <a:ext cx="621481" cy="466111"/>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4</a:t>
            </a:r>
            <a:endParaRPr b="0" i="0" sz="2400" u="none" cap="none" strike="noStrike">
              <a:solidFill>
                <a:schemeClr val="lt1"/>
              </a:solidFill>
              <a:latin typeface="Calibri"/>
              <a:ea typeface="Calibri"/>
              <a:cs typeface="Calibri"/>
              <a:sym typeface="Calibri"/>
            </a:endParaRPr>
          </a:p>
        </p:txBody>
      </p:sp>
      <p:sp>
        <p:nvSpPr>
          <p:cNvPr id="349" name="Google Shape;349;p33"/>
          <p:cNvSpPr txBox="1"/>
          <p:nvPr/>
        </p:nvSpPr>
        <p:spPr>
          <a:xfrm>
            <a:off x="1619672" y="3995849"/>
            <a:ext cx="6943266" cy="4661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Muchas presentaciones nombran erróneamente al cliente. Quizá cuando estás en vivo no lo notan, pero si la entregas van a verlo.</a:t>
            </a:r>
            <a:endParaRPr b="0" i="0" sz="1800" u="none" cap="none" strike="noStrike">
              <a:solidFill>
                <a:srgbClr val="3F3F3F"/>
              </a:solidFill>
              <a:latin typeface="Calibri"/>
              <a:ea typeface="Calibri"/>
              <a:cs typeface="Calibri"/>
              <a:sym typeface="Calibri"/>
            </a:endParaRPr>
          </a:p>
        </p:txBody>
      </p:sp>
      <p:sp>
        <p:nvSpPr>
          <p:cNvPr id="350" name="Google Shape;350;p33"/>
          <p:cNvSpPr/>
          <p:nvPr/>
        </p:nvSpPr>
        <p:spPr>
          <a:xfrm>
            <a:off x="642938" y="3995849"/>
            <a:ext cx="621481" cy="466111"/>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5</a:t>
            </a:r>
            <a:endParaRPr b="0" i="0" sz="2400" u="none" cap="none" strike="noStrike">
              <a:solidFill>
                <a:schemeClr val="lt1"/>
              </a:solidFill>
              <a:latin typeface="Calibri"/>
              <a:ea typeface="Calibri"/>
              <a:cs typeface="Calibri"/>
              <a:sym typeface="Calibri"/>
            </a:endParaRPr>
          </a:p>
        </p:txBody>
      </p:sp>
      <p:sp>
        <p:nvSpPr>
          <p:cNvPr id="351" name="Google Shape;351;p33"/>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8  Ahora te quiero rematar</a:t>
            </a:r>
            <a:endParaRPr b="0" i="0" sz="1800" u="none" cap="none" strike="noStrike">
              <a:solidFill>
                <a:srgbClr val="0C0C0C"/>
              </a:solidFill>
              <a:latin typeface="Calibri"/>
              <a:ea typeface="Calibri"/>
              <a:cs typeface="Calibri"/>
              <a:sym typeface="Calibri"/>
            </a:endParaRPr>
          </a:p>
        </p:txBody>
      </p:sp>
      <p:sp>
        <p:nvSpPr>
          <p:cNvPr id="352" name="Google Shape;352;p33"/>
          <p:cNvSpPr/>
          <p:nvPr/>
        </p:nvSpPr>
        <p:spPr>
          <a:xfrm>
            <a:off x="642938" y="573528"/>
            <a:ext cx="7858125"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Y la mejor forma de refrescar ideas es este tipo de resumen ejecutivo</a:t>
            </a:r>
            <a:endParaRPr b="0" i="0" sz="20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ortfolio">
  <p:cSld name="Portfolio">
    <p:spTree>
      <p:nvGrpSpPr>
        <p:cNvPr id="353" name="Shape 353"/>
        <p:cNvGrpSpPr/>
        <p:nvPr/>
      </p:nvGrpSpPr>
      <p:grpSpPr>
        <a:xfrm>
          <a:off x="0" y="0"/>
          <a:ext cx="0" cy="0"/>
          <a:chOff x="0" y="0"/>
          <a:chExt cx="0" cy="0"/>
        </a:xfrm>
      </p:grpSpPr>
      <p:pic>
        <p:nvPicPr>
          <p:cNvPr id="354" name="Google Shape;354;p34"/>
          <p:cNvPicPr preferRelativeResize="0"/>
          <p:nvPr/>
        </p:nvPicPr>
        <p:blipFill>
          <a:blip r:embed="rId2">
            <a:alphaModFix/>
          </a:blip>
          <a:stretch>
            <a:fillRect/>
          </a:stretch>
        </p:blipFill>
        <p:spPr>
          <a:xfrm>
            <a:off x="0" y="594000"/>
            <a:ext cx="7876308" cy="4653059"/>
          </a:xfrm>
          <a:prstGeom prst="rect">
            <a:avLst/>
          </a:prstGeom>
          <a:noFill/>
          <a:ln>
            <a:noFill/>
          </a:ln>
        </p:spPr>
      </p:pic>
      <p:sp>
        <p:nvSpPr>
          <p:cNvPr id="355" name="Google Shape;355;p34"/>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356" name="Google Shape;356;p34"/>
          <p:cNvPicPr preferRelativeResize="0"/>
          <p:nvPr/>
        </p:nvPicPr>
        <p:blipFill>
          <a:blip r:embed="rId3">
            <a:alphaModFix/>
          </a:blip>
          <a:stretch>
            <a:fillRect/>
          </a:stretch>
        </p:blipFill>
        <p:spPr>
          <a:xfrm>
            <a:off x="7956376" y="4870832"/>
            <a:ext cx="722442" cy="187835"/>
          </a:xfrm>
          <a:prstGeom prst="rect">
            <a:avLst/>
          </a:prstGeom>
          <a:noFill/>
          <a:ln>
            <a:noFill/>
          </a:ln>
        </p:spPr>
      </p:pic>
      <p:cxnSp>
        <p:nvCxnSpPr>
          <p:cNvPr id="357" name="Google Shape;357;p34"/>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358" name="Google Shape;358;p34"/>
          <p:cNvSpPr/>
          <p:nvPr/>
        </p:nvSpPr>
        <p:spPr>
          <a:xfrm>
            <a:off x="4644008" y="1761624"/>
            <a:ext cx="3900488" cy="1706797"/>
          </a:xfrm>
          <a:prstGeom prst="rect">
            <a:avLst/>
          </a:prstGeom>
          <a:solidFill>
            <a:srgbClr val="F9F9F9"/>
          </a:solidFill>
          <a:ln>
            <a:noFill/>
          </a:ln>
        </p:spPr>
        <p:txBody>
          <a:bodyPr anchorCtr="0" anchor="t" bIns="108000" lIns="144000" spcFirstLastPara="1" rIns="144000" wrap="square" tIns="108000">
            <a:noAutofit/>
          </a:bodyPr>
          <a:lstStyle/>
          <a:p>
            <a:pPr indent="0" lvl="0" marL="0" marR="0" rtl="0" algn="l">
              <a:lnSpc>
                <a:spcPct val="100000"/>
              </a:lnSpc>
              <a:spcBef>
                <a:spcPts val="0"/>
              </a:spcBef>
              <a:spcAft>
                <a:spcPts val="0"/>
              </a:spcAft>
              <a:buClr>
                <a:srgbClr val="0C0C0C"/>
              </a:buClr>
              <a:buFont typeface="Calibri"/>
              <a:buNone/>
            </a:pPr>
            <a:r>
              <a:rPr b="0" i="0" lang="es" sz="1600" u="none" cap="none" strike="noStrike">
                <a:solidFill>
                  <a:srgbClr val="0C0C0C"/>
                </a:solidFill>
                <a:latin typeface="Calibri"/>
                <a:ea typeface="Calibri"/>
                <a:cs typeface="Calibri"/>
                <a:sym typeface="Calibri"/>
              </a:rPr>
              <a:t>Centra el tiro aquí. Más texto es más distracción. Si el portfolio es bueno se enseña sólo. </a:t>
            </a:r>
            <a:endParaRPr/>
          </a:p>
          <a:p>
            <a:pPr indent="0" lvl="0" marL="0" marR="0" rtl="0" algn="l">
              <a:lnSpc>
                <a:spcPct val="100000"/>
              </a:lnSpc>
              <a:spcBef>
                <a:spcPts val="0"/>
              </a:spcBef>
              <a:spcAft>
                <a:spcPts val="0"/>
              </a:spcAft>
              <a:buClr>
                <a:schemeClr val="dk1"/>
              </a:buClr>
              <a:buFont typeface="Calibri"/>
              <a:buNone/>
            </a:pPr>
            <a:r>
              <a:t/>
            </a:r>
            <a:endParaRPr b="0" i="0" sz="1600" u="none" cap="none" strike="noStrike">
              <a:solidFill>
                <a:srgbClr val="0C0C0C"/>
              </a:solidFill>
              <a:latin typeface="Calibri"/>
              <a:ea typeface="Calibri"/>
              <a:cs typeface="Calibri"/>
              <a:sym typeface="Calibri"/>
            </a:endParaRPr>
          </a:p>
          <a:p>
            <a:pPr indent="0" lvl="0" marL="0" marR="0" rtl="0" algn="l">
              <a:lnSpc>
                <a:spcPct val="100000"/>
              </a:lnSpc>
              <a:spcBef>
                <a:spcPts val="0"/>
              </a:spcBef>
              <a:spcAft>
                <a:spcPts val="0"/>
              </a:spcAft>
              <a:buClr>
                <a:srgbClr val="0C0C0C"/>
              </a:buClr>
              <a:buFont typeface="Calibri"/>
              <a:buNone/>
            </a:pPr>
            <a:r>
              <a:rPr b="0" i="0" lang="es" sz="1600" u="none" cap="none" strike="noStrike">
                <a:solidFill>
                  <a:srgbClr val="0C0C0C"/>
                </a:solidFill>
                <a:latin typeface="Calibri"/>
                <a:ea typeface="Calibri"/>
                <a:cs typeface="Calibri"/>
                <a:sym typeface="Calibri"/>
              </a:rPr>
              <a:t>Habla de lo que te hace distinto. Sé ejecutivo en lo que escribas. Nadie se va a leer un párrafo de cinco o seis líneas por muy bien que escribas</a:t>
            </a:r>
            <a:endParaRPr b="0" i="0" sz="1600" u="none" cap="none" strike="noStrike">
              <a:solidFill>
                <a:srgbClr val="0C0C0C"/>
              </a:solidFill>
              <a:latin typeface="Calibri"/>
              <a:ea typeface="Calibri"/>
              <a:cs typeface="Calibri"/>
              <a:sym typeface="Calibri"/>
            </a:endParaRPr>
          </a:p>
        </p:txBody>
      </p:sp>
      <p:sp>
        <p:nvSpPr>
          <p:cNvPr id="359" name="Google Shape;359;p34"/>
          <p:cNvSpPr/>
          <p:nvPr/>
        </p:nvSpPr>
        <p:spPr>
          <a:xfrm>
            <a:off x="4644008" y="1437624"/>
            <a:ext cx="3900488"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Nombre de lo que enseñas</a:t>
            </a:r>
            <a:endParaRPr b="0" i="0" sz="1600" u="none" cap="none" strike="noStrike">
              <a:solidFill>
                <a:schemeClr val="lt1"/>
              </a:solidFill>
              <a:latin typeface="Calibri"/>
              <a:ea typeface="Calibri"/>
              <a:cs typeface="Calibri"/>
              <a:sym typeface="Calibri"/>
            </a:endParaRPr>
          </a:p>
        </p:txBody>
      </p:sp>
      <p:sp>
        <p:nvSpPr>
          <p:cNvPr id="360" name="Google Shape;360;p34"/>
          <p:cNvSpPr/>
          <p:nvPr/>
        </p:nvSpPr>
        <p:spPr>
          <a:xfrm>
            <a:off x="4644008" y="3468421"/>
            <a:ext cx="3900488" cy="486054"/>
          </a:xfrm>
          <a:prstGeom prst="rect">
            <a:avLst/>
          </a:prstGeom>
          <a:solidFill>
            <a:srgbClr val="F2F2F2"/>
          </a:solidFill>
          <a:ln>
            <a:noFill/>
          </a:ln>
        </p:spPr>
        <p:txBody>
          <a:bodyPr anchorCtr="0" anchor="t" bIns="108000" lIns="144000" spcFirstLastPara="1" rIns="144000" wrap="square" tIns="108000">
            <a:noAutofit/>
          </a:bodyPr>
          <a:lstStyle/>
          <a:p>
            <a:pPr indent="0" lvl="1" marL="0" marR="0" rtl="0" algn="ctr">
              <a:lnSpc>
                <a:spcPct val="150000"/>
              </a:lnSpc>
              <a:spcBef>
                <a:spcPts val="0"/>
              </a:spcBef>
              <a:spcAft>
                <a:spcPts val="0"/>
              </a:spcAft>
              <a:buClr>
                <a:srgbClr val="FFFFFF"/>
              </a:buClr>
              <a:buFont typeface="Calibri"/>
              <a:buNone/>
            </a:pPr>
            <a:r>
              <a:rPr b="0" i="0" lang="es" sz="1200" u="sng" cap="none" strike="noStrike">
                <a:solidFill>
                  <a:schemeClr val="hlink"/>
                </a:solidFill>
                <a:latin typeface="Calibri"/>
                <a:ea typeface="Calibri"/>
                <a:cs typeface="Calibri"/>
                <a:sym typeface="Calibri"/>
                <a:hlinkClick r:id="rId4"/>
              </a:rPr>
              <a:t>http://responsive.is/bigdataspain.org/2012</a:t>
            </a:r>
            <a:endParaRPr b="0" i="0" sz="1200" u="none" cap="none" strike="noStrike">
              <a:solidFill>
                <a:srgbClr val="FFFFFF"/>
              </a:solidFill>
              <a:latin typeface="Calibri"/>
              <a:ea typeface="Calibri"/>
              <a:cs typeface="Calibri"/>
              <a:sym typeface="Calibri"/>
            </a:endParaRPr>
          </a:p>
        </p:txBody>
      </p:sp>
      <p:sp>
        <p:nvSpPr>
          <p:cNvPr id="361" name="Google Shape;361;p34"/>
          <p:cNvSpPr/>
          <p:nvPr/>
        </p:nvSpPr>
        <p:spPr>
          <a:xfrm>
            <a:off x="9324528" y="701999"/>
            <a:ext cx="3312368" cy="1979974"/>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Prepara estas imágenes con cuidado. No vale cualquier cosa</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distorsiones imágenes. Hemos visto cosas terribles que no ayudan. Esto es un portfolio y se trata de que lo que enseñes luzca y brille.</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En la medida de lo posible muestra el dispositivo para el cual se trabajó. Esto hace que todo lo que se muestre se aproxime a lo real mucho más que un diseño plano.</a:t>
            </a:r>
            <a:endParaRPr/>
          </a:p>
        </p:txBody>
      </p:sp>
      <p:sp>
        <p:nvSpPr>
          <p:cNvPr id="362" name="Google Shape;362;p34"/>
          <p:cNvSpPr/>
          <p:nvPr/>
        </p:nvSpPr>
        <p:spPr>
          <a:xfrm>
            <a:off x="0" y="-1"/>
            <a:ext cx="9144000" cy="594000"/>
          </a:xfrm>
          <a:prstGeom prst="rect">
            <a:avLst/>
          </a:prstGeom>
          <a:solidFill>
            <a:schemeClr val="lt1"/>
          </a:solidFill>
          <a:ln>
            <a:noFill/>
          </a:ln>
        </p:spPr>
        <p:txBody>
          <a:bodyPr anchorCtr="0" anchor="ctr" bIns="45700" lIns="64800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9  El portfolio se deja mejor para los anexos</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neros">
  <p:cSld name="Dineros">
    <p:spTree>
      <p:nvGrpSpPr>
        <p:cNvPr id="363" name="Shape 363"/>
        <p:cNvGrpSpPr/>
        <p:nvPr/>
      </p:nvGrpSpPr>
      <p:grpSpPr>
        <a:xfrm>
          <a:off x="0" y="0"/>
          <a:ext cx="0" cy="0"/>
          <a:chOff x="0" y="0"/>
          <a:chExt cx="0" cy="0"/>
        </a:xfrm>
      </p:grpSpPr>
      <p:sp>
        <p:nvSpPr>
          <p:cNvPr id="364" name="Google Shape;364;p35"/>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365" name="Google Shape;365;p35"/>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366" name="Google Shape;366;p35"/>
          <p:cNvSpPr/>
          <p:nvPr/>
        </p:nvSpPr>
        <p:spPr>
          <a:xfrm flipH="1">
            <a:off x="752995" y="3207686"/>
            <a:ext cx="7491412" cy="1308280"/>
          </a:xfrm>
          <a:prstGeom prst="rect">
            <a:avLst/>
          </a:prstGeom>
          <a:noFill/>
          <a:ln>
            <a:noFill/>
          </a:ln>
        </p:spPr>
        <p:txBody>
          <a:bodyPr anchorCtr="0" anchor="ctr" bIns="45700" lIns="180000" spcFirstLastPara="1" rIns="180000" wrap="square" tIns="45700">
            <a:noAutofit/>
          </a:bodyPr>
          <a:lstStyle/>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 </a:t>
            </a:r>
            <a:r>
              <a:rPr b="1" i="0" lang="es" sz="1100" u="none" cap="none" strike="noStrike">
                <a:solidFill>
                  <a:srgbClr val="7F7F7F"/>
                </a:solidFill>
                <a:latin typeface="Calibri"/>
                <a:ea typeface="Calibri"/>
                <a:cs typeface="Calibri"/>
                <a:sym typeface="Calibri"/>
              </a:rPr>
              <a:t>La facturación se realizará de la siguiente forma</a:t>
            </a:r>
            <a:endParaRPr b="0" i="0" sz="1100" u="none" cap="none" strike="noStrike">
              <a:solidFill>
                <a:srgbClr val="7F7F7F"/>
              </a:solidFill>
              <a:latin typeface="Calibri"/>
              <a:ea typeface="Calibri"/>
              <a:cs typeface="Calibri"/>
              <a:sym typeface="Calibri"/>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20% a la aceptación de la propuesta. 20% a la finalización y aceptación de cada uno de los 4 sprints en los que está dividido el proyecto quedando la forma de pago establecida en 60 días.</a:t>
            </a:r>
            <a:endParaRPr/>
          </a:p>
          <a:p>
            <a:pPr indent="0" lvl="0" marL="0" marR="0" rtl="0" algn="l">
              <a:lnSpc>
                <a:spcPct val="100000"/>
              </a:lnSpc>
              <a:spcBef>
                <a:spcPts val="0"/>
              </a:spcBef>
              <a:spcAft>
                <a:spcPts val="0"/>
              </a:spcAft>
              <a:buClr>
                <a:schemeClr val="dk1"/>
              </a:buClr>
              <a:buFont typeface="Calibri"/>
              <a:buNone/>
            </a:pPr>
            <a:r>
              <a:t/>
            </a:r>
            <a:endParaRPr b="0" i="0" sz="1100" u="none" cap="none" strike="noStrike">
              <a:solidFill>
                <a:srgbClr val="7F7F7F"/>
              </a:solidFill>
              <a:latin typeface="Calibri"/>
              <a:ea typeface="Calibri"/>
              <a:cs typeface="Calibri"/>
              <a:sym typeface="Calibri"/>
            </a:endParaRPr>
          </a:p>
          <a:p>
            <a:pPr indent="0" lvl="0" marL="0" marR="0" rtl="0" algn="l">
              <a:lnSpc>
                <a:spcPct val="100000"/>
              </a:lnSpc>
              <a:spcBef>
                <a:spcPts val="0"/>
              </a:spcBef>
              <a:spcAft>
                <a:spcPts val="0"/>
              </a:spcAft>
              <a:buClr>
                <a:srgbClr val="7F7F7F"/>
              </a:buClr>
              <a:buFont typeface="Calibri"/>
              <a:buNone/>
            </a:pPr>
            <a:r>
              <a:rPr b="1" i="0" lang="es" sz="1100" u="none" cap="none" strike="noStrike">
                <a:solidFill>
                  <a:srgbClr val="7F7F7F"/>
                </a:solidFill>
                <a:latin typeface="Calibri"/>
                <a:ea typeface="Calibri"/>
                <a:cs typeface="Calibri"/>
                <a:sym typeface="Calibri"/>
              </a:rPr>
              <a:t>Información de pago</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Paradigma Tecnológico S.L.</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0081 0235 70 0014296211 </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Banco Sabadell Atlántico</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28912 Leganés (Madrid)</a:t>
            </a:r>
            <a:endParaRPr b="0" i="0" sz="1100" u="none" cap="none" strike="noStrike">
              <a:solidFill>
                <a:srgbClr val="7F7F7F"/>
              </a:solidFill>
              <a:latin typeface="Calibri"/>
              <a:ea typeface="Calibri"/>
              <a:cs typeface="Calibri"/>
              <a:sym typeface="Calibri"/>
            </a:endParaRPr>
          </a:p>
        </p:txBody>
      </p:sp>
      <p:cxnSp>
        <p:nvCxnSpPr>
          <p:cNvPr id="367" name="Google Shape;367;p35"/>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368" name="Google Shape;368;p35"/>
          <p:cNvSpPr/>
          <p:nvPr/>
        </p:nvSpPr>
        <p:spPr>
          <a:xfrm>
            <a:off x="777847" y="1178569"/>
            <a:ext cx="7466559"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Mejora de este asunto concreto para aquella empresa</a:t>
            </a:r>
            <a:endParaRPr b="0" i="0" sz="1600" u="none" cap="none" strike="noStrike">
              <a:solidFill>
                <a:schemeClr val="lt1"/>
              </a:solidFill>
              <a:latin typeface="Calibri"/>
              <a:ea typeface="Calibri"/>
              <a:cs typeface="Calibri"/>
              <a:sym typeface="Calibri"/>
            </a:endParaRPr>
          </a:p>
        </p:txBody>
      </p:sp>
      <p:sp>
        <p:nvSpPr>
          <p:cNvPr id="369" name="Google Shape;369;p35"/>
          <p:cNvSpPr/>
          <p:nvPr/>
        </p:nvSpPr>
        <p:spPr>
          <a:xfrm>
            <a:off x="777847" y="1501856"/>
            <a:ext cx="4730258" cy="405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0" lang="es" sz="1600" u="none" cap="none" strike="noStrike">
                <a:solidFill>
                  <a:srgbClr val="7F7F7F"/>
                </a:solidFill>
                <a:latin typeface="Calibri"/>
                <a:ea typeface="Calibri"/>
                <a:cs typeface="Calibri"/>
                <a:sym typeface="Calibri"/>
              </a:rPr>
              <a:t>Lo que vale esto</a:t>
            </a:r>
            <a:endParaRPr b="0" i="0" sz="1600" u="none" cap="none" strike="noStrike">
              <a:solidFill>
                <a:srgbClr val="7F7F7F"/>
              </a:solidFill>
              <a:latin typeface="Calibri"/>
              <a:ea typeface="Calibri"/>
              <a:cs typeface="Calibri"/>
              <a:sym typeface="Calibri"/>
            </a:endParaRPr>
          </a:p>
        </p:txBody>
      </p:sp>
      <p:sp>
        <p:nvSpPr>
          <p:cNvPr id="370" name="Google Shape;370;p35"/>
          <p:cNvSpPr/>
          <p:nvPr/>
        </p:nvSpPr>
        <p:spPr>
          <a:xfrm>
            <a:off x="777847" y="2313183"/>
            <a:ext cx="4730258" cy="405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1" lang="es" sz="1600" u="none" cap="none" strike="noStrike">
                <a:solidFill>
                  <a:srgbClr val="7F7F7F"/>
                </a:solidFill>
                <a:latin typeface="Calibri"/>
                <a:ea typeface="Calibri"/>
                <a:cs typeface="Calibri"/>
                <a:sym typeface="Calibri"/>
              </a:rPr>
              <a:t>Descuento porque tú lo vales (20%)</a:t>
            </a:r>
            <a:endParaRPr b="0" i="1" sz="1600" u="none" cap="none" strike="noStrike">
              <a:solidFill>
                <a:srgbClr val="7F7F7F"/>
              </a:solidFill>
              <a:latin typeface="Calibri"/>
              <a:ea typeface="Calibri"/>
              <a:cs typeface="Calibri"/>
              <a:sym typeface="Calibri"/>
            </a:endParaRPr>
          </a:p>
        </p:txBody>
      </p:sp>
      <p:sp>
        <p:nvSpPr>
          <p:cNvPr id="371" name="Google Shape;371;p35"/>
          <p:cNvSpPr/>
          <p:nvPr/>
        </p:nvSpPr>
        <p:spPr>
          <a:xfrm>
            <a:off x="5483197" y="1501856"/>
            <a:ext cx="2761209" cy="405000"/>
          </a:xfrm>
          <a:prstGeom prst="rect">
            <a:avLst/>
          </a:prstGeom>
          <a:solidFill>
            <a:srgbClr val="F2F2F2"/>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78.335 €</a:t>
            </a:r>
            <a:endParaRPr b="0" i="0" sz="1600" u="none" cap="none" strike="noStrike">
              <a:solidFill>
                <a:srgbClr val="0C0C0C"/>
              </a:solidFill>
              <a:latin typeface="Calibri"/>
              <a:ea typeface="Calibri"/>
              <a:cs typeface="Calibri"/>
              <a:sym typeface="Calibri"/>
            </a:endParaRPr>
          </a:p>
        </p:txBody>
      </p:sp>
      <p:sp>
        <p:nvSpPr>
          <p:cNvPr id="372" name="Google Shape;372;p35"/>
          <p:cNvSpPr/>
          <p:nvPr/>
        </p:nvSpPr>
        <p:spPr>
          <a:xfrm>
            <a:off x="5483197" y="2313183"/>
            <a:ext cx="2761209" cy="405000"/>
          </a:xfrm>
          <a:prstGeom prst="rect">
            <a:avLst/>
          </a:prstGeom>
          <a:solidFill>
            <a:srgbClr val="F2F2F2"/>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3.154 €</a:t>
            </a:r>
            <a:endParaRPr b="0" i="0" sz="1600" u="none" cap="none" strike="noStrike">
              <a:solidFill>
                <a:srgbClr val="0C0C0C"/>
              </a:solidFill>
              <a:latin typeface="Calibri"/>
              <a:ea typeface="Calibri"/>
              <a:cs typeface="Calibri"/>
              <a:sym typeface="Calibri"/>
            </a:endParaRPr>
          </a:p>
        </p:txBody>
      </p:sp>
      <p:sp>
        <p:nvSpPr>
          <p:cNvPr id="373" name="Google Shape;373;p35"/>
          <p:cNvSpPr/>
          <p:nvPr/>
        </p:nvSpPr>
        <p:spPr>
          <a:xfrm>
            <a:off x="777847" y="2717852"/>
            <a:ext cx="4730258" cy="405000"/>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1" lang="es" sz="1600" u="none" cap="none" strike="noStrike">
                <a:solidFill>
                  <a:srgbClr val="7F7F7F"/>
                </a:solidFill>
                <a:latin typeface="Calibri"/>
                <a:ea typeface="Calibri"/>
                <a:cs typeface="Calibri"/>
                <a:sym typeface="Calibri"/>
              </a:rPr>
              <a:t>Total sin IVA (20%)</a:t>
            </a:r>
            <a:endParaRPr b="0" i="1" sz="1600" u="none" cap="none" strike="noStrike">
              <a:solidFill>
                <a:srgbClr val="7F7F7F"/>
              </a:solidFill>
              <a:latin typeface="Calibri"/>
              <a:ea typeface="Calibri"/>
              <a:cs typeface="Calibri"/>
              <a:sym typeface="Calibri"/>
            </a:endParaRPr>
          </a:p>
        </p:txBody>
      </p:sp>
      <p:sp>
        <p:nvSpPr>
          <p:cNvPr id="374" name="Google Shape;374;p35"/>
          <p:cNvSpPr/>
          <p:nvPr/>
        </p:nvSpPr>
        <p:spPr>
          <a:xfrm>
            <a:off x="5483197" y="2717852"/>
            <a:ext cx="2761209" cy="405000"/>
          </a:xfrm>
          <a:prstGeom prst="rect">
            <a:avLst/>
          </a:prstGeom>
          <a:solidFill>
            <a:srgbClr val="D8D8D8"/>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78.468 €</a:t>
            </a:r>
            <a:endParaRPr/>
          </a:p>
        </p:txBody>
      </p:sp>
      <p:sp>
        <p:nvSpPr>
          <p:cNvPr id="375" name="Google Shape;375;p35"/>
          <p:cNvSpPr/>
          <p:nvPr/>
        </p:nvSpPr>
        <p:spPr>
          <a:xfrm>
            <a:off x="777847" y="1909050"/>
            <a:ext cx="4730258" cy="405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0" lang="es" sz="1600" u="none" cap="none" strike="noStrike">
                <a:solidFill>
                  <a:srgbClr val="7F7F7F"/>
                </a:solidFill>
                <a:latin typeface="Calibri"/>
                <a:ea typeface="Calibri"/>
                <a:cs typeface="Calibri"/>
                <a:sym typeface="Calibri"/>
              </a:rPr>
              <a:t>Mantenimiento y demás cosas</a:t>
            </a:r>
            <a:endParaRPr b="0" i="0" sz="1600" u="none" cap="none" strike="noStrike">
              <a:solidFill>
                <a:srgbClr val="7F7F7F"/>
              </a:solidFill>
              <a:latin typeface="Calibri"/>
              <a:ea typeface="Calibri"/>
              <a:cs typeface="Calibri"/>
              <a:sym typeface="Calibri"/>
            </a:endParaRPr>
          </a:p>
        </p:txBody>
      </p:sp>
      <p:sp>
        <p:nvSpPr>
          <p:cNvPr id="376" name="Google Shape;376;p35"/>
          <p:cNvSpPr/>
          <p:nvPr/>
        </p:nvSpPr>
        <p:spPr>
          <a:xfrm>
            <a:off x="5483197" y="1909050"/>
            <a:ext cx="2761209" cy="405000"/>
          </a:xfrm>
          <a:prstGeom prst="rect">
            <a:avLst/>
          </a:prstGeom>
          <a:solidFill>
            <a:srgbClr val="F2F2F2"/>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14.335 €</a:t>
            </a:r>
            <a:endParaRPr b="0" i="0" sz="1600" u="none" cap="none" strike="noStrike">
              <a:solidFill>
                <a:srgbClr val="0C0C0C"/>
              </a:solidFill>
              <a:latin typeface="Calibri"/>
              <a:ea typeface="Calibri"/>
              <a:cs typeface="Calibri"/>
              <a:sym typeface="Calibri"/>
            </a:endParaRPr>
          </a:p>
        </p:txBody>
      </p:sp>
      <p:sp>
        <p:nvSpPr>
          <p:cNvPr id="377" name="Google Shape;377;p35"/>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9  Ahora hablemos de pasta</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p:cSld name="En blanco">
    <p:spTree>
      <p:nvGrpSpPr>
        <p:cNvPr id="378" name="Shape 378"/>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24" Type="http://schemas.openxmlformats.org/officeDocument/2006/relationships/theme" Target="../theme/theme3.xml"/><Relationship Id="rId12" Type="http://schemas.openxmlformats.org/officeDocument/2006/relationships/slideLayout" Target="../slideLayouts/slideLayout23.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a:lvl1pPr>
            <a:lvl2pPr indent="-88900" lvl="1" marL="0" marR="0" rtl="0" algn="l">
              <a:spcBef>
                <a:spcPts val="0"/>
              </a:spcBef>
              <a:spcAft>
                <a:spcPts val="0"/>
              </a:spcAft>
              <a:buSzPts val="1400"/>
              <a:buChar char="○"/>
              <a:defRPr/>
            </a:lvl2pPr>
            <a:lvl3pPr indent="-88900" lvl="2" marL="0" marR="0" rtl="0" algn="l">
              <a:spcBef>
                <a:spcPts val="0"/>
              </a:spcBef>
              <a:spcAft>
                <a:spcPts val="0"/>
              </a:spcAft>
              <a:buSzPts val="1400"/>
              <a:buChar char="■"/>
              <a:defRPr/>
            </a:lvl3pPr>
            <a:lvl4pPr indent="-88900" lvl="3" marL="0" marR="0" rtl="0" algn="l">
              <a:spcBef>
                <a:spcPts val="0"/>
              </a:spcBef>
              <a:spcAft>
                <a:spcPts val="0"/>
              </a:spcAft>
              <a:buSzPts val="1400"/>
              <a:buChar char="●"/>
              <a:defRPr/>
            </a:lvl4pPr>
            <a:lvl5pPr indent="-88900" lvl="4" marL="0" marR="0" rtl="0" algn="l">
              <a:spcBef>
                <a:spcPts val="0"/>
              </a:spcBef>
              <a:spcAft>
                <a:spcPts val="0"/>
              </a:spcAft>
              <a:buSzPts val="1400"/>
              <a:buChar char="○"/>
              <a:defRPr/>
            </a:lvl5pPr>
            <a:lvl6pPr indent="-88900" lvl="5" marL="0" marR="0" rtl="0" algn="l">
              <a:spcBef>
                <a:spcPts val="0"/>
              </a:spcBef>
              <a:spcAft>
                <a:spcPts val="0"/>
              </a:spcAft>
              <a:buSzPts val="1400"/>
              <a:buChar char="■"/>
              <a:defRPr/>
            </a:lvl6pPr>
            <a:lvl7pPr indent="-88900" lvl="6" marL="0" marR="0" rtl="0" algn="l">
              <a:spcBef>
                <a:spcPts val="0"/>
              </a:spcBef>
              <a:spcAft>
                <a:spcPts val="0"/>
              </a:spcAft>
              <a:buSzPts val="1400"/>
              <a:buChar char="●"/>
              <a:defRPr/>
            </a:lvl7pPr>
            <a:lvl8pPr indent="-88900" lvl="7" marL="0" marR="0" rtl="0" algn="l">
              <a:spcBef>
                <a:spcPts val="0"/>
              </a:spcBef>
              <a:spcAft>
                <a:spcPts val="0"/>
              </a:spcAft>
              <a:buSzPts val="1400"/>
              <a:buChar char="○"/>
              <a:defRPr/>
            </a:lvl8pPr>
            <a:lvl9pPr indent="-88900" lvl="8" marL="0" marR="0" rtl="0" algn="l">
              <a:spcBef>
                <a:spcPts val="0"/>
              </a:spcBef>
              <a:spcAft>
                <a:spcPts val="0"/>
              </a:spcAft>
              <a:buSzPts val="1400"/>
              <a:buChar char="■"/>
              <a:defRPr/>
            </a:lvl9pPr>
          </a:lstStyle>
          <a:p/>
        </p:txBody>
      </p:sp>
      <p:sp>
        <p:nvSpPr>
          <p:cNvPr id="52" name="Google Shape;52;p13"/>
          <p:cNvSpPr txBox="1"/>
          <p:nvPr>
            <p:ph idx="1" type="body"/>
          </p:nvPr>
        </p:nvSpPr>
        <p:spPr>
          <a:xfrm>
            <a:off x="628650" y="1369219"/>
            <a:ext cx="7886700" cy="3263503"/>
          </a:xfrm>
          <a:prstGeom prst="rect">
            <a:avLst/>
          </a:prstGeom>
          <a:noFill/>
          <a:ln>
            <a:noFill/>
          </a:ln>
        </p:spPr>
        <p:txBody>
          <a:bodyPr anchorCtr="0" anchor="t" bIns="91425" lIns="91425" spcFirstLastPara="1" rIns="91425" wrap="square" tIns="91425">
            <a:noAutofit/>
          </a:bodyPr>
          <a:lstStyle>
            <a:lvl1pPr indent="-317500" lvl="0" marL="457200" marR="0" rtl="0" algn="l">
              <a:spcBef>
                <a:spcPts val="640"/>
              </a:spcBef>
              <a:spcAft>
                <a:spcPts val="0"/>
              </a:spcAft>
              <a:buClr>
                <a:schemeClr val="dk1"/>
              </a:buClr>
              <a:buSzPts val="1400"/>
              <a:buFont typeface="Calibri"/>
              <a:buChar char="•"/>
              <a:defRPr/>
            </a:lvl1pPr>
            <a:lvl2pPr indent="-317500" lvl="1" marL="914400" marR="0" rtl="0" algn="l">
              <a:spcBef>
                <a:spcPts val="560"/>
              </a:spcBef>
              <a:spcAft>
                <a:spcPts val="0"/>
              </a:spcAft>
              <a:buClr>
                <a:schemeClr val="dk1"/>
              </a:buClr>
              <a:buSzPts val="1400"/>
              <a:buFont typeface="Calibri"/>
              <a:buChar char="–"/>
              <a:defRPr/>
            </a:lvl2pPr>
            <a:lvl3pPr indent="-317500" lvl="2" marL="1371600" marR="0" rtl="0" algn="l">
              <a:spcBef>
                <a:spcPts val="480"/>
              </a:spcBef>
              <a:spcAft>
                <a:spcPts val="0"/>
              </a:spcAft>
              <a:buClr>
                <a:schemeClr val="dk1"/>
              </a:buClr>
              <a:buSzPts val="1400"/>
              <a:buFont typeface="Calibri"/>
              <a:buChar char="•"/>
              <a:defRPr/>
            </a:lvl3pPr>
            <a:lvl4pPr indent="-317500" lvl="3" marL="1828800" marR="0" rtl="0" algn="l">
              <a:spcBef>
                <a:spcPts val="400"/>
              </a:spcBef>
              <a:spcAft>
                <a:spcPts val="0"/>
              </a:spcAft>
              <a:buClr>
                <a:schemeClr val="dk1"/>
              </a:buClr>
              <a:buSzPts val="1400"/>
              <a:buFont typeface="Calibri"/>
              <a:buChar char="–"/>
              <a:defRPr/>
            </a:lvl4pPr>
            <a:lvl5pPr indent="-317500" lvl="4" marL="2286000" marR="0" rtl="0" algn="l">
              <a:spcBef>
                <a:spcPts val="400"/>
              </a:spcBef>
              <a:spcAft>
                <a:spcPts val="0"/>
              </a:spcAft>
              <a:buClr>
                <a:schemeClr val="dk1"/>
              </a:buClr>
              <a:buSzPts val="1400"/>
              <a:buFont typeface="Calibri"/>
              <a:buChar char="»"/>
              <a:defRPr/>
            </a:lvl5pPr>
            <a:lvl6pPr indent="-317500" lvl="5" marL="2743200" marR="0" rtl="0" algn="l">
              <a:spcBef>
                <a:spcPts val="400"/>
              </a:spcBef>
              <a:spcAft>
                <a:spcPts val="0"/>
              </a:spcAft>
              <a:buClr>
                <a:schemeClr val="dk1"/>
              </a:buClr>
              <a:buSzPts val="1400"/>
              <a:buFont typeface="Calibri"/>
              <a:buChar char="•"/>
              <a:defRPr/>
            </a:lvl6pPr>
            <a:lvl7pPr indent="-317500" lvl="6" marL="3200400" marR="0" rtl="0" algn="l">
              <a:spcBef>
                <a:spcPts val="400"/>
              </a:spcBef>
              <a:spcAft>
                <a:spcPts val="0"/>
              </a:spcAft>
              <a:buClr>
                <a:schemeClr val="dk1"/>
              </a:buClr>
              <a:buSzPts val="1400"/>
              <a:buFont typeface="Calibri"/>
              <a:buChar char="•"/>
              <a:defRPr/>
            </a:lvl7pPr>
            <a:lvl8pPr indent="-317500" lvl="7" marL="3657600" marR="0" rtl="0" algn="l">
              <a:spcBef>
                <a:spcPts val="400"/>
              </a:spcBef>
              <a:spcAft>
                <a:spcPts val="0"/>
              </a:spcAft>
              <a:buClr>
                <a:schemeClr val="dk1"/>
              </a:buClr>
              <a:buSzPts val="1400"/>
              <a:buFont typeface="Calibri"/>
              <a:buChar char="•"/>
              <a:defRPr/>
            </a:lvl8pPr>
            <a:lvl9pPr indent="-317500" lvl="8" marL="4114800" marR="0" rtl="0" algn="l">
              <a:spcBef>
                <a:spcPts val="400"/>
              </a:spcBef>
              <a:spcAft>
                <a:spcPts val="0"/>
              </a:spcAft>
              <a:buClr>
                <a:schemeClr val="dk1"/>
              </a:buClr>
              <a:buSzPts val="1400"/>
              <a:buFont typeface="Calibri"/>
              <a:buChar char="•"/>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91425" lIns="91425" spcFirstLastPara="1" rIns="91425" wrap="square" tIns="9142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2.xml"/><Relationship Id="rId3"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hyperlink" Target="https://www.mongodb.org/downloads" TargetMode="External"/><Relationship Id="rId5"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2" name="Shape 382"/>
        <p:cNvGrpSpPr/>
        <p:nvPr/>
      </p:nvGrpSpPr>
      <p:grpSpPr>
        <a:xfrm>
          <a:off x="0" y="0"/>
          <a:ext cx="0" cy="0"/>
          <a:chOff x="0" y="0"/>
          <a:chExt cx="0" cy="0"/>
        </a:xfrm>
      </p:grpSpPr>
      <p:sp>
        <p:nvSpPr>
          <p:cNvPr id="383" name="Google Shape;383;p37"/>
          <p:cNvSpPr/>
          <p:nvPr/>
        </p:nvSpPr>
        <p:spPr>
          <a:xfrm>
            <a:off x="0" y="465516"/>
            <a:ext cx="9144000" cy="4698450"/>
          </a:xfrm>
          <a:prstGeom prst="rect">
            <a:avLst/>
          </a:prstGeom>
          <a:solidFill>
            <a:srgbClr val="FA4F10"/>
          </a:solidFill>
          <a:ln>
            <a:noFill/>
          </a:ln>
        </p:spPr>
        <p:txBody>
          <a:bodyPr anchorCtr="0" anchor="t" bIns="45700" lIns="91425" spcFirstLastPara="1" rIns="91425" wrap="square" tIns="45700">
            <a:noAutofit/>
          </a:bodyPr>
          <a:lstStyle/>
          <a:p>
            <a:pPr indent="102870" lvl="0" marL="0" marR="0" rtl="0" algn="just">
              <a:lnSpc>
                <a:spcPct val="110000"/>
              </a:lnSpc>
              <a:spcBef>
                <a:spcPts val="0"/>
              </a:spcBef>
              <a:spcAft>
                <a:spcPts val="0"/>
              </a:spcAft>
              <a:buClr>
                <a:schemeClr val="dk1"/>
              </a:buClr>
              <a:buSzPts val="1620"/>
              <a:buFont typeface="Calibri"/>
              <a:buNone/>
            </a:pPr>
            <a:r>
              <a:t/>
            </a:r>
            <a:endParaRPr b="0" i="0" sz="1800" u="none" cap="none" strike="noStrike">
              <a:solidFill>
                <a:srgbClr val="FA4F10"/>
              </a:solidFill>
              <a:latin typeface="Calibri"/>
              <a:ea typeface="Calibri"/>
              <a:cs typeface="Calibri"/>
              <a:sym typeface="Calibri"/>
            </a:endParaRPr>
          </a:p>
        </p:txBody>
      </p:sp>
      <p:sp>
        <p:nvSpPr>
          <p:cNvPr id="384" name="Google Shape;384;p37"/>
          <p:cNvSpPr txBox="1"/>
          <p:nvPr/>
        </p:nvSpPr>
        <p:spPr>
          <a:xfrm>
            <a:off x="1799184" y="3489852"/>
            <a:ext cx="5293200" cy="5771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 sz="4400">
                <a:solidFill>
                  <a:schemeClr val="lt1"/>
                </a:solidFill>
                <a:latin typeface="Calibri"/>
                <a:ea typeface="Calibri"/>
                <a:cs typeface="Calibri"/>
                <a:sym typeface="Calibri"/>
              </a:rPr>
              <a:t>Instalación Básica</a:t>
            </a:r>
            <a:endParaRPr b="1" i="0" sz="4400" u="none" cap="none" strike="noStrike">
              <a:solidFill>
                <a:schemeClr val="lt1"/>
              </a:solidFill>
              <a:latin typeface="Calibri"/>
              <a:ea typeface="Calibri"/>
              <a:cs typeface="Calibri"/>
              <a:sym typeface="Calibri"/>
            </a:endParaRPr>
          </a:p>
        </p:txBody>
      </p:sp>
      <p:sp>
        <p:nvSpPr>
          <p:cNvPr id="385" name="Google Shape;385;p37"/>
          <p:cNvSpPr/>
          <p:nvPr/>
        </p:nvSpPr>
        <p:spPr>
          <a:xfrm>
            <a:off x="4788024" y="110513"/>
            <a:ext cx="4176600" cy="247050"/>
          </a:xfrm>
          <a:prstGeom prst="rect">
            <a:avLst/>
          </a:prstGeom>
          <a:noFill/>
          <a:ln>
            <a:noFill/>
          </a:ln>
        </p:spPr>
        <p:txBody>
          <a:bodyPr anchorCtr="0" anchor="t" bIns="45700" lIns="91425" spcFirstLastPara="1" rIns="91425" wrap="square" tIns="45700">
            <a:noAutofit/>
          </a:bodyPr>
          <a:lstStyle/>
          <a:p>
            <a:pPr indent="0" lvl="0" marL="0" marR="0" rtl="0" algn="l">
              <a:lnSpc>
                <a:spcPct val="110000"/>
              </a:lnSpc>
              <a:spcBef>
                <a:spcPts val="0"/>
              </a:spcBef>
              <a:spcAft>
                <a:spcPts val="0"/>
              </a:spcAft>
              <a:buClr>
                <a:srgbClr val="FA4F10"/>
              </a:buClr>
              <a:buFont typeface="Calibri"/>
              <a:buNone/>
            </a:pPr>
            <a:r>
              <a:rPr lang="es">
                <a:solidFill>
                  <a:srgbClr val="FA4F10"/>
                </a:solidFill>
                <a:latin typeface="Calibri"/>
                <a:ea typeface="Calibri"/>
                <a:cs typeface="Calibri"/>
                <a:sym typeface="Calibri"/>
              </a:rPr>
              <a:t>Formación MongoDB</a:t>
            </a:r>
            <a:endParaRPr b="0" i="1" sz="1400" u="none" cap="none" strike="noStrike">
              <a:solidFill>
                <a:srgbClr val="FA4F10"/>
              </a:solidFill>
              <a:latin typeface="Calibri"/>
              <a:ea typeface="Calibri"/>
              <a:cs typeface="Calibri"/>
              <a:sym typeface="Calibri"/>
            </a:endParaRPr>
          </a:p>
        </p:txBody>
      </p:sp>
      <p:sp>
        <p:nvSpPr>
          <p:cNvPr id="386" name="Google Shape;386;p37"/>
          <p:cNvSpPr txBox="1"/>
          <p:nvPr/>
        </p:nvSpPr>
        <p:spPr>
          <a:xfrm>
            <a:off x="730409" y="3053882"/>
            <a:ext cx="961200" cy="1408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 sz="11600">
                <a:solidFill>
                  <a:srgbClr val="F2F2F2"/>
                </a:solidFill>
                <a:latin typeface="Calibri"/>
                <a:ea typeface="Calibri"/>
                <a:cs typeface="Calibri"/>
                <a:sym typeface="Calibri"/>
              </a:rPr>
              <a:t>2</a:t>
            </a:r>
            <a:endParaRPr b="1" i="0" sz="11600" u="none" cap="none" strike="noStrike">
              <a:solidFill>
                <a:srgbClr val="F2F2F2"/>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9" name="Shape 479"/>
        <p:cNvGrpSpPr/>
        <p:nvPr/>
      </p:nvGrpSpPr>
      <p:grpSpPr>
        <a:xfrm>
          <a:off x="0" y="0"/>
          <a:ext cx="0" cy="0"/>
          <a:chOff x="0" y="0"/>
          <a:chExt cx="0" cy="0"/>
        </a:xfrm>
      </p:grpSpPr>
      <p:sp>
        <p:nvSpPr>
          <p:cNvPr id="480" name="Google Shape;480;p46"/>
          <p:cNvSpPr/>
          <p:nvPr/>
        </p:nvSpPr>
        <p:spPr>
          <a:xfrm>
            <a:off x="642938" y="171448"/>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lang="es" sz="2400">
                <a:solidFill>
                  <a:srgbClr val="0C0C0C"/>
                </a:solidFill>
                <a:latin typeface="Calibri"/>
                <a:ea typeface="Calibri"/>
                <a:cs typeface="Calibri"/>
                <a:sym typeface="Calibri"/>
              </a:rPr>
              <a:t>3</a:t>
            </a:r>
            <a:r>
              <a:rPr b="0" i="0" lang="es" sz="2400" u="none" cap="none" strike="noStrike">
                <a:solidFill>
                  <a:srgbClr val="0C0C0C"/>
                </a:solidFill>
                <a:latin typeface="Calibri"/>
                <a:ea typeface="Calibri"/>
                <a:cs typeface="Calibri"/>
                <a:sym typeface="Calibri"/>
              </a:rPr>
              <a:t> </a:t>
            </a:r>
            <a:r>
              <a:rPr lang="es" sz="2400">
                <a:solidFill>
                  <a:srgbClr val="0C0C0C"/>
                </a:solidFill>
                <a:latin typeface="Calibri"/>
                <a:ea typeface="Calibri"/>
                <a:cs typeface="Calibri"/>
                <a:sym typeface="Calibri"/>
              </a:rPr>
              <a:t>Fichero de configuración</a:t>
            </a:r>
            <a:endParaRPr sz="2400">
              <a:solidFill>
                <a:srgbClr val="0C0C0C"/>
              </a:solidFill>
              <a:latin typeface="Calibri"/>
              <a:ea typeface="Calibri"/>
              <a:cs typeface="Calibri"/>
              <a:sym typeface="Calibri"/>
            </a:endParaRPr>
          </a:p>
          <a:p>
            <a:pPr indent="0" lvl="0" marL="0" marR="0" rtl="0" algn="l">
              <a:spcBef>
                <a:spcPts val="0"/>
              </a:spcBef>
              <a:spcAft>
                <a:spcPts val="0"/>
              </a:spcAft>
              <a:buNone/>
            </a:pPr>
            <a:r>
              <a:t/>
            </a:r>
            <a:endParaRPr sz="2400">
              <a:solidFill>
                <a:srgbClr val="0C0C0C"/>
              </a:solidFill>
              <a:latin typeface="Calibri"/>
              <a:ea typeface="Calibri"/>
              <a:cs typeface="Calibri"/>
              <a:sym typeface="Calibri"/>
            </a:endParaRPr>
          </a:p>
        </p:txBody>
      </p:sp>
      <p:sp>
        <p:nvSpPr>
          <p:cNvPr id="481" name="Google Shape;481;p46"/>
          <p:cNvSpPr/>
          <p:nvPr/>
        </p:nvSpPr>
        <p:spPr>
          <a:xfrm>
            <a:off x="9540552" y="2247714"/>
            <a:ext cx="5112600" cy="378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482" name="Google Shape;482;p46"/>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483" name="Google Shape;483;p46"/>
          <p:cNvSpPr txBox="1"/>
          <p:nvPr/>
        </p:nvSpPr>
        <p:spPr>
          <a:xfrm>
            <a:off x="0" y="4785997"/>
            <a:ext cx="7452300" cy="357525"/>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484" name="Google Shape;484;p46"/>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485" name="Google Shape;485;p46"/>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486" name="Google Shape;486;p46"/>
          <p:cNvSpPr txBox="1"/>
          <p:nvPr/>
        </p:nvSpPr>
        <p:spPr>
          <a:xfrm>
            <a:off x="391850" y="661519"/>
            <a:ext cx="8360400" cy="3262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s" sz="1600">
                <a:solidFill>
                  <a:srgbClr val="3F3F3F"/>
                </a:solidFill>
                <a:latin typeface="Courier New"/>
                <a:ea typeface="Courier New"/>
                <a:cs typeface="Courier New"/>
                <a:sym typeface="Courier New"/>
              </a:rPr>
              <a:t>systemLog:</a:t>
            </a:r>
            <a:endParaRPr b="1"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None/>
            </a:pPr>
            <a:r>
              <a:rPr b="1" lang="es" sz="1600">
                <a:solidFill>
                  <a:srgbClr val="3F3F3F"/>
                </a:solidFill>
                <a:latin typeface="Courier New"/>
                <a:ea typeface="Courier New"/>
                <a:cs typeface="Courier New"/>
                <a:sym typeface="Courier New"/>
              </a:rPr>
              <a:t>   destination: file</a:t>
            </a:r>
            <a:endParaRPr b="1"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s" sz="1600">
                <a:solidFill>
                  <a:srgbClr val="3F3F3F"/>
                </a:solidFill>
                <a:latin typeface="Courier New"/>
                <a:ea typeface="Courier New"/>
                <a:cs typeface="Courier New"/>
                <a:sym typeface="Courier New"/>
              </a:rPr>
              <a:t>   path: "/var/log/mongod/mongod.log"</a:t>
            </a:r>
            <a:endParaRPr b="1"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s" sz="1600">
                <a:solidFill>
                  <a:srgbClr val="3F3F3F"/>
                </a:solidFill>
                <a:latin typeface="Courier New"/>
                <a:ea typeface="Courier New"/>
                <a:cs typeface="Courier New"/>
                <a:sym typeface="Courier New"/>
              </a:rPr>
              <a:t>   logAppend: true</a:t>
            </a:r>
            <a:endParaRPr b="1"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None/>
            </a:pPr>
            <a:r>
              <a:rPr b="1" lang="es" sz="1600">
                <a:solidFill>
                  <a:srgbClr val="3F3F3F"/>
                </a:solidFill>
                <a:latin typeface="Courier New"/>
                <a:ea typeface="Courier New"/>
                <a:cs typeface="Courier New"/>
                <a:sym typeface="Courier New"/>
              </a:rPr>
              <a:t>storage:</a:t>
            </a:r>
            <a:endParaRPr b="1"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s" sz="1600">
                <a:solidFill>
                  <a:srgbClr val="3F3F3F"/>
                </a:solidFill>
                <a:latin typeface="Courier New"/>
                <a:ea typeface="Courier New"/>
                <a:cs typeface="Courier New"/>
                <a:sym typeface="Courier New"/>
              </a:rPr>
              <a:t>dbPath: /data/db</a:t>
            </a:r>
            <a:endParaRPr b="1"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s" sz="1600">
                <a:solidFill>
                  <a:srgbClr val="3F3F3F"/>
                </a:solidFill>
                <a:latin typeface="Courier New"/>
                <a:ea typeface="Courier New"/>
                <a:cs typeface="Courier New"/>
                <a:sym typeface="Courier New"/>
              </a:rPr>
              <a:t>processManagement:</a:t>
            </a:r>
            <a:endParaRPr b="1"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s" sz="1600">
                <a:solidFill>
                  <a:srgbClr val="3F3F3F"/>
                </a:solidFill>
                <a:latin typeface="Courier New"/>
                <a:ea typeface="Courier New"/>
                <a:cs typeface="Courier New"/>
                <a:sym typeface="Courier New"/>
              </a:rPr>
              <a:t>   fork: true</a:t>
            </a:r>
            <a:endParaRPr b="1"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s" sz="1600">
                <a:solidFill>
                  <a:srgbClr val="3F3F3F"/>
                </a:solidFill>
                <a:latin typeface="Courier New"/>
                <a:ea typeface="Courier New"/>
                <a:cs typeface="Courier New"/>
                <a:sym typeface="Courier New"/>
              </a:rPr>
              <a:t>net:</a:t>
            </a:r>
            <a:endParaRPr b="1"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Clr>
                <a:schemeClr val="dk1"/>
              </a:buClr>
              <a:buSzPts val="1100"/>
              <a:buFont typeface="Arial"/>
              <a:buNone/>
            </a:pPr>
            <a:r>
              <a:rPr b="1" lang="es" sz="1600">
                <a:solidFill>
                  <a:srgbClr val="3F3F3F"/>
                </a:solidFill>
                <a:latin typeface="Courier New"/>
                <a:ea typeface="Courier New"/>
                <a:cs typeface="Courier New"/>
                <a:sym typeface="Courier New"/>
              </a:rPr>
              <a:t>   port: 27017</a:t>
            </a:r>
            <a:endParaRPr b="1" sz="1600">
              <a:solidFill>
                <a:srgbClr val="3F3F3F"/>
              </a:solidFill>
              <a:latin typeface="Courier New"/>
              <a:ea typeface="Courier New"/>
              <a:cs typeface="Courier New"/>
              <a:sym typeface="Courier New"/>
            </a:endParaRPr>
          </a:p>
          <a:p>
            <a:pPr indent="3314700" lvl="0" marL="0" rtl="0" algn="l">
              <a:lnSpc>
                <a:spcPct val="115000"/>
              </a:lnSpc>
              <a:spcBef>
                <a:spcPts val="0"/>
              </a:spcBef>
              <a:spcAft>
                <a:spcPts val="0"/>
              </a:spcAft>
              <a:buClr>
                <a:schemeClr val="dk1"/>
              </a:buClr>
              <a:buSzPts val="1100"/>
              <a:buFont typeface="Arial"/>
              <a:buNone/>
            </a:pPr>
            <a:r>
              <a:t/>
            </a:r>
            <a:endParaRPr b="1" sz="1600">
              <a:solidFill>
                <a:srgbClr val="3F3F3F"/>
              </a:solidFill>
              <a:latin typeface="Courier New"/>
              <a:ea typeface="Courier New"/>
              <a:cs typeface="Courier New"/>
              <a:sym typeface="Courier New"/>
            </a:endParaRPr>
          </a:p>
          <a:p>
            <a:pPr indent="0" lvl="0" marL="0" marR="0" rtl="0" algn="l">
              <a:lnSpc>
                <a:spcPct val="100000"/>
              </a:lnSpc>
              <a:spcBef>
                <a:spcPts val="0"/>
              </a:spcBef>
              <a:spcAft>
                <a:spcPts val="0"/>
              </a:spcAft>
              <a:buNone/>
            </a:pPr>
            <a:r>
              <a:t/>
            </a:r>
            <a:endParaRPr b="1" sz="1600">
              <a:solidFill>
                <a:srgbClr val="3F3F3F"/>
              </a:solidFill>
              <a:latin typeface="Calibri"/>
              <a:ea typeface="Calibri"/>
              <a:cs typeface="Calibri"/>
              <a:sym typeface="Calibri"/>
            </a:endParaRPr>
          </a:p>
        </p:txBody>
      </p:sp>
      <p:grpSp>
        <p:nvGrpSpPr>
          <p:cNvPr id="487" name="Google Shape;487;p46"/>
          <p:cNvGrpSpPr/>
          <p:nvPr/>
        </p:nvGrpSpPr>
        <p:grpSpPr>
          <a:xfrm>
            <a:off x="601974" y="4058065"/>
            <a:ext cx="7799863" cy="593881"/>
            <a:chOff x="642950" y="842295"/>
            <a:chExt cx="7799863" cy="607800"/>
          </a:xfrm>
        </p:grpSpPr>
        <p:sp>
          <p:nvSpPr>
            <p:cNvPr id="488" name="Google Shape;488;p46"/>
            <p:cNvSpPr/>
            <p:nvPr/>
          </p:nvSpPr>
          <p:spPr>
            <a:xfrm>
              <a:off x="642950" y="876325"/>
              <a:ext cx="7741500" cy="476700"/>
            </a:xfrm>
            <a:prstGeom prst="rect">
              <a:avLst/>
            </a:prstGeom>
            <a:solidFill>
              <a:srgbClr val="FA4F10"/>
            </a:solidFill>
            <a:ln>
              <a:noFill/>
            </a:ln>
          </p:spPr>
          <p:txBody>
            <a:bodyPr anchorCtr="0" anchor="ctr" bIns="91425" lIns="91425" spcFirstLastPara="1" rIns="91425" wrap="square" tIns="91425">
              <a:noAutofit/>
            </a:bodyPr>
            <a:lstStyle/>
            <a:p>
              <a:pPr indent="0" lvl="1" marL="0" rtl="0" algn="l">
                <a:spcBef>
                  <a:spcPts val="0"/>
                </a:spcBef>
                <a:spcAft>
                  <a:spcPts val="1200"/>
                </a:spcAft>
                <a:buNone/>
              </a:pPr>
              <a:r>
                <a:t/>
              </a:r>
              <a:endParaRPr/>
            </a:p>
          </p:txBody>
        </p:sp>
        <p:sp>
          <p:nvSpPr>
            <p:cNvPr id="489" name="Google Shape;489;p46"/>
            <p:cNvSpPr txBox="1"/>
            <p:nvPr/>
          </p:nvSpPr>
          <p:spPr>
            <a:xfrm>
              <a:off x="701313" y="842295"/>
              <a:ext cx="7741500" cy="607800"/>
            </a:xfrm>
            <a:prstGeom prst="rect">
              <a:avLst/>
            </a:prstGeom>
            <a:noFill/>
            <a:ln>
              <a:noFill/>
            </a:ln>
          </p:spPr>
          <p:txBody>
            <a:bodyPr anchorCtr="0" anchor="ctr" bIns="91425" lIns="91425" spcFirstLastPara="1" rIns="91425" wrap="square" tIns="91425">
              <a:noAutofit/>
            </a:bodyPr>
            <a:lstStyle/>
            <a:p>
              <a:pPr indent="0" lvl="1" marL="0" rtl="0" algn="l">
                <a:spcBef>
                  <a:spcPts val="0"/>
                </a:spcBef>
                <a:spcAft>
                  <a:spcPts val="1200"/>
                </a:spcAft>
                <a:buNone/>
              </a:pPr>
              <a:r>
                <a:rPr b="1" lang="es" sz="2000">
                  <a:solidFill>
                    <a:schemeClr val="lt1"/>
                  </a:solidFill>
                  <a:latin typeface="Calibri"/>
                  <a:ea typeface="Calibri"/>
                  <a:cs typeface="Calibri"/>
                  <a:sym typeface="Calibri"/>
                </a:rPr>
                <a:t>PRACTIQUEMOS</a:t>
              </a:r>
              <a:endParaRPr>
                <a:solidFill>
                  <a:schemeClr val="dk1"/>
                </a:solidFil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3" name="Shape 493"/>
        <p:cNvGrpSpPr/>
        <p:nvPr/>
      </p:nvGrpSpPr>
      <p:grpSpPr>
        <a:xfrm>
          <a:off x="0" y="0"/>
          <a:ext cx="0" cy="0"/>
          <a:chOff x="0" y="0"/>
          <a:chExt cx="0" cy="0"/>
        </a:xfrm>
      </p:grpSpPr>
      <p:sp>
        <p:nvSpPr>
          <p:cNvPr id="494" name="Google Shape;494;p47"/>
          <p:cNvSpPr/>
          <p:nvPr/>
        </p:nvSpPr>
        <p:spPr>
          <a:xfrm>
            <a:off x="642938" y="171448"/>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lang="es" sz="2400">
                <a:solidFill>
                  <a:srgbClr val="0C0C0C"/>
                </a:solidFill>
                <a:latin typeface="Calibri"/>
                <a:ea typeface="Calibri"/>
                <a:cs typeface="Calibri"/>
                <a:sym typeface="Calibri"/>
              </a:rPr>
              <a:t>3</a:t>
            </a:r>
            <a:r>
              <a:rPr b="0" i="0" lang="es" sz="2400" u="none" cap="none" strike="noStrike">
                <a:solidFill>
                  <a:srgbClr val="0C0C0C"/>
                </a:solidFill>
                <a:latin typeface="Calibri"/>
                <a:ea typeface="Calibri"/>
                <a:cs typeface="Calibri"/>
                <a:sym typeface="Calibri"/>
              </a:rPr>
              <a:t> </a:t>
            </a:r>
            <a:r>
              <a:rPr lang="es" sz="2400">
                <a:solidFill>
                  <a:srgbClr val="0C0C0C"/>
                </a:solidFill>
                <a:latin typeface="Calibri"/>
                <a:ea typeface="Calibri"/>
                <a:cs typeface="Calibri"/>
                <a:sym typeface="Calibri"/>
              </a:rPr>
              <a:t>Fichero de configuración</a:t>
            </a:r>
            <a:endParaRPr sz="2400">
              <a:solidFill>
                <a:srgbClr val="0C0C0C"/>
              </a:solidFill>
              <a:latin typeface="Calibri"/>
              <a:ea typeface="Calibri"/>
              <a:cs typeface="Calibri"/>
              <a:sym typeface="Calibri"/>
            </a:endParaRPr>
          </a:p>
          <a:p>
            <a:pPr indent="0" lvl="0" marL="0" marR="0" rtl="0" algn="l">
              <a:spcBef>
                <a:spcPts val="0"/>
              </a:spcBef>
              <a:spcAft>
                <a:spcPts val="0"/>
              </a:spcAft>
              <a:buNone/>
            </a:pPr>
            <a:r>
              <a:t/>
            </a:r>
            <a:endParaRPr sz="2400">
              <a:solidFill>
                <a:srgbClr val="0C0C0C"/>
              </a:solidFill>
              <a:latin typeface="Calibri"/>
              <a:ea typeface="Calibri"/>
              <a:cs typeface="Calibri"/>
              <a:sym typeface="Calibri"/>
            </a:endParaRPr>
          </a:p>
        </p:txBody>
      </p:sp>
      <p:sp>
        <p:nvSpPr>
          <p:cNvPr id="495" name="Google Shape;495;p47"/>
          <p:cNvSpPr/>
          <p:nvPr/>
        </p:nvSpPr>
        <p:spPr>
          <a:xfrm>
            <a:off x="9540552" y="2247714"/>
            <a:ext cx="5112600" cy="378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496" name="Google Shape;496;p47"/>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497" name="Google Shape;497;p47"/>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498" name="Google Shape;498;p47"/>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499" name="Google Shape;499;p47"/>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500" name="Google Shape;500;p47"/>
          <p:cNvSpPr txBox="1"/>
          <p:nvPr/>
        </p:nvSpPr>
        <p:spPr>
          <a:xfrm>
            <a:off x="391850" y="661519"/>
            <a:ext cx="8360400" cy="3262500"/>
          </a:xfrm>
          <a:prstGeom prst="rect">
            <a:avLst/>
          </a:prstGeom>
          <a:noFill/>
          <a:ln>
            <a:noFill/>
          </a:ln>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rgbClr val="3F3F3F"/>
              </a:buClr>
              <a:buSzPts val="1600"/>
              <a:buFont typeface="Calibri"/>
              <a:buAutoNum type="arabicPeriod"/>
            </a:pPr>
            <a:r>
              <a:rPr lang="es" sz="1600">
                <a:solidFill>
                  <a:srgbClr val="3F3F3F"/>
                </a:solidFill>
                <a:latin typeface="Calibri"/>
                <a:ea typeface="Calibri"/>
                <a:cs typeface="Calibri"/>
                <a:sym typeface="Calibri"/>
              </a:rPr>
              <a:t>Accedemos al directorio de donde se encuentra el material del ejercicio descargado del repositorio</a:t>
            </a:r>
            <a:endParaRPr sz="1600">
              <a:solidFill>
                <a:srgbClr val="3F3F3F"/>
              </a:solidFill>
              <a:latin typeface="Calibri"/>
              <a:ea typeface="Calibri"/>
              <a:cs typeface="Calibri"/>
              <a:sym typeface="Calibri"/>
            </a:endParaRPr>
          </a:p>
          <a:p>
            <a:pPr indent="0" lvl="0" marL="457200" rtl="0" algn="l">
              <a:lnSpc>
                <a:spcPct val="115000"/>
              </a:lnSpc>
              <a:spcBef>
                <a:spcPts val="0"/>
              </a:spcBef>
              <a:spcAft>
                <a:spcPts val="0"/>
              </a:spcAft>
              <a:buNone/>
            </a:pPr>
            <a:r>
              <a:rPr lang="es" sz="1600">
                <a:solidFill>
                  <a:srgbClr val="3F3F3F"/>
                </a:solidFill>
                <a:latin typeface="Courier New"/>
                <a:ea typeface="Courier New"/>
                <a:cs typeface="Courier New"/>
                <a:sym typeface="Courier New"/>
              </a:rPr>
              <a:t>cd ~/Escritorio/CursoMongoDB/Tema2/ficheroConfiguracion</a:t>
            </a:r>
            <a:endParaRPr sz="1600">
              <a:solidFill>
                <a:srgbClr val="3F3F3F"/>
              </a:solidFill>
              <a:latin typeface="Courier New"/>
              <a:ea typeface="Courier New"/>
              <a:cs typeface="Courier New"/>
              <a:sym typeface="Courier New"/>
            </a:endParaRPr>
          </a:p>
          <a:p>
            <a:pPr indent="-330200" lvl="0" marL="457200" rtl="0" algn="l">
              <a:lnSpc>
                <a:spcPct val="115000"/>
              </a:lnSpc>
              <a:spcBef>
                <a:spcPts val="0"/>
              </a:spcBef>
              <a:spcAft>
                <a:spcPts val="0"/>
              </a:spcAft>
              <a:buClr>
                <a:srgbClr val="3F3F3F"/>
              </a:buClr>
              <a:buSzPts val="1600"/>
              <a:buFont typeface="Calibri"/>
              <a:buAutoNum type="arabicPeriod"/>
            </a:pPr>
            <a:r>
              <a:rPr lang="es" sz="1600">
                <a:solidFill>
                  <a:srgbClr val="3F3F3F"/>
                </a:solidFill>
                <a:latin typeface="Calibri"/>
                <a:ea typeface="Calibri"/>
                <a:cs typeface="Calibri"/>
                <a:sym typeface="Calibri"/>
              </a:rPr>
              <a:t>Observamos el contenido del fichero de configuración ejecutando el comando </a:t>
            </a:r>
            <a:endParaRPr sz="1600">
              <a:solidFill>
                <a:srgbClr val="3F3F3F"/>
              </a:solidFill>
              <a:latin typeface="Calibri"/>
              <a:ea typeface="Calibri"/>
              <a:cs typeface="Calibri"/>
              <a:sym typeface="Calibri"/>
            </a:endParaRPr>
          </a:p>
          <a:p>
            <a:pPr indent="0" lvl="0" marL="457200" rtl="0" algn="l">
              <a:lnSpc>
                <a:spcPct val="115000"/>
              </a:lnSpc>
              <a:spcBef>
                <a:spcPts val="0"/>
              </a:spcBef>
              <a:spcAft>
                <a:spcPts val="0"/>
              </a:spcAft>
              <a:buNone/>
            </a:pPr>
            <a:r>
              <a:rPr lang="es" sz="1600">
                <a:solidFill>
                  <a:srgbClr val="3F3F3F"/>
                </a:solidFill>
                <a:latin typeface="Courier New"/>
                <a:ea typeface="Courier New"/>
                <a:cs typeface="Courier New"/>
                <a:sym typeface="Courier New"/>
              </a:rPr>
              <a:t>cat mongod.conf</a:t>
            </a:r>
            <a:endParaRPr sz="1600">
              <a:solidFill>
                <a:srgbClr val="3F3F3F"/>
              </a:solidFill>
              <a:latin typeface="Courier New"/>
              <a:ea typeface="Courier New"/>
              <a:cs typeface="Courier New"/>
              <a:sym typeface="Courier New"/>
            </a:endParaRPr>
          </a:p>
          <a:p>
            <a:pPr indent="-330200" lvl="0" marL="457200" rtl="0" algn="l">
              <a:lnSpc>
                <a:spcPct val="115000"/>
              </a:lnSpc>
              <a:spcBef>
                <a:spcPts val="0"/>
              </a:spcBef>
              <a:spcAft>
                <a:spcPts val="0"/>
              </a:spcAft>
              <a:buClr>
                <a:srgbClr val="3F3F3F"/>
              </a:buClr>
              <a:buSzPts val="1600"/>
              <a:buFont typeface="Calibri"/>
              <a:buAutoNum type="arabicPeriod"/>
            </a:pPr>
            <a:r>
              <a:rPr lang="es" sz="1600">
                <a:solidFill>
                  <a:srgbClr val="3F3F3F"/>
                </a:solidFill>
                <a:latin typeface="Calibri"/>
                <a:ea typeface="Calibri"/>
                <a:cs typeface="Calibri"/>
                <a:sym typeface="Calibri"/>
              </a:rPr>
              <a:t>Ejecutamos el comando </a:t>
            </a:r>
            <a:endParaRPr sz="1600">
              <a:solidFill>
                <a:srgbClr val="3F3F3F"/>
              </a:solidFill>
              <a:latin typeface="Calibri"/>
              <a:ea typeface="Calibri"/>
              <a:cs typeface="Calibri"/>
              <a:sym typeface="Calibri"/>
            </a:endParaRPr>
          </a:p>
          <a:p>
            <a:pPr indent="0" lvl="0" marL="457200" rtl="0" algn="l">
              <a:lnSpc>
                <a:spcPct val="115000"/>
              </a:lnSpc>
              <a:spcBef>
                <a:spcPts val="0"/>
              </a:spcBef>
              <a:spcAft>
                <a:spcPts val="0"/>
              </a:spcAft>
              <a:buNone/>
            </a:pPr>
            <a:r>
              <a:rPr lang="es" sz="1600">
                <a:solidFill>
                  <a:srgbClr val="3F3F3F"/>
                </a:solidFill>
                <a:latin typeface="Courier New"/>
                <a:ea typeface="Courier New"/>
                <a:cs typeface="Courier New"/>
                <a:sym typeface="Courier New"/>
              </a:rPr>
              <a:t>mongod -f mongod.conf</a:t>
            </a:r>
            <a:endParaRPr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1600">
              <a:solidFill>
                <a:srgbClr val="3F3F3F"/>
              </a:solidFill>
              <a:latin typeface="Calibri"/>
              <a:ea typeface="Calibri"/>
              <a:cs typeface="Calibri"/>
              <a:sym typeface="Calibri"/>
            </a:endParaRPr>
          </a:p>
          <a:p>
            <a:pPr indent="0" lvl="0" marL="457200" rtl="0" algn="l">
              <a:lnSpc>
                <a:spcPct val="115000"/>
              </a:lnSpc>
              <a:spcBef>
                <a:spcPts val="0"/>
              </a:spcBef>
              <a:spcAft>
                <a:spcPts val="0"/>
              </a:spcAft>
              <a:buNone/>
            </a:pPr>
            <a:r>
              <a:t/>
            </a:r>
            <a:endParaRPr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1600">
              <a:solidFill>
                <a:srgbClr val="3F3F3F"/>
              </a:solidFill>
              <a:latin typeface="Courier New"/>
              <a:ea typeface="Courier New"/>
              <a:cs typeface="Courier New"/>
              <a:sym typeface="Courier New"/>
            </a:endParaRPr>
          </a:p>
          <a:p>
            <a:pPr indent="0" lvl="0" marL="0" rtl="0" algn="l">
              <a:lnSpc>
                <a:spcPct val="115000"/>
              </a:lnSpc>
              <a:spcBef>
                <a:spcPts val="0"/>
              </a:spcBef>
              <a:spcAft>
                <a:spcPts val="0"/>
              </a:spcAft>
              <a:buNone/>
            </a:pPr>
            <a:r>
              <a:t/>
            </a:r>
            <a:endParaRPr sz="1600">
              <a:solidFill>
                <a:srgbClr val="3F3F3F"/>
              </a:solidFill>
              <a:latin typeface="Calibri"/>
              <a:ea typeface="Calibri"/>
              <a:cs typeface="Calibri"/>
              <a:sym typeface="Calibri"/>
            </a:endParaRPr>
          </a:p>
          <a:p>
            <a:pPr indent="3314700" lvl="0" marL="0" rtl="0" algn="l">
              <a:lnSpc>
                <a:spcPct val="115000"/>
              </a:lnSpc>
              <a:spcBef>
                <a:spcPts val="0"/>
              </a:spcBef>
              <a:spcAft>
                <a:spcPts val="0"/>
              </a:spcAft>
              <a:buNone/>
            </a:pPr>
            <a:r>
              <a:t/>
            </a:r>
            <a:endParaRPr b="1" sz="1600">
              <a:solidFill>
                <a:srgbClr val="3F3F3F"/>
              </a:solidFill>
              <a:latin typeface="Courier New"/>
              <a:ea typeface="Courier New"/>
              <a:cs typeface="Courier New"/>
              <a:sym typeface="Courier New"/>
            </a:endParaRPr>
          </a:p>
          <a:p>
            <a:pPr indent="0" lvl="0" marL="0" marR="0" rtl="0" algn="l">
              <a:lnSpc>
                <a:spcPct val="100000"/>
              </a:lnSpc>
              <a:spcBef>
                <a:spcPts val="0"/>
              </a:spcBef>
              <a:spcAft>
                <a:spcPts val="0"/>
              </a:spcAft>
              <a:buNone/>
            </a:pPr>
            <a:r>
              <a:t/>
            </a:r>
            <a:endParaRPr b="1" sz="1600">
              <a:solidFill>
                <a:srgbClr val="3F3F3F"/>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0" name="Shape 390"/>
        <p:cNvGrpSpPr/>
        <p:nvPr/>
      </p:nvGrpSpPr>
      <p:grpSpPr>
        <a:xfrm>
          <a:off x="0" y="0"/>
          <a:ext cx="0" cy="0"/>
          <a:chOff x="0" y="0"/>
          <a:chExt cx="0" cy="0"/>
        </a:xfrm>
      </p:grpSpPr>
      <p:sp>
        <p:nvSpPr>
          <p:cNvPr id="391" name="Google Shape;391;p38"/>
          <p:cNvSpPr txBox="1"/>
          <p:nvPr/>
        </p:nvSpPr>
        <p:spPr>
          <a:xfrm>
            <a:off x="668350" y="1229663"/>
            <a:ext cx="3831600" cy="2496825"/>
          </a:xfrm>
          <a:prstGeom prst="rect">
            <a:avLst/>
          </a:prstGeom>
          <a:noFill/>
          <a:ln>
            <a:noFill/>
          </a:ln>
        </p:spPr>
        <p:txBody>
          <a:bodyPr anchorCtr="0" anchor="t" bIns="45700" lIns="0" spcFirstLastPara="1" rIns="0" wrap="square" tIns="45700">
            <a:noAutofit/>
          </a:bodyPr>
          <a:lstStyle/>
          <a:p>
            <a:pPr indent="-467360" lvl="0" marL="457200" marR="0" rtl="0" algn="l">
              <a:spcBef>
                <a:spcPts val="0"/>
              </a:spcBef>
              <a:spcAft>
                <a:spcPts val="0"/>
              </a:spcAft>
              <a:buClr>
                <a:srgbClr val="FF0000"/>
              </a:buClr>
              <a:buSzPts val="1600"/>
              <a:buFont typeface="Calibri"/>
              <a:buAutoNum type="arabicPeriod"/>
            </a:pPr>
            <a:r>
              <a:rPr lang="es" sz="1600">
                <a:solidFill>
                  <a:schemeClr val="dk1"/>
                </a:solidFill>
                <a:latin typeface="Calibri"/>
                <a:ea typeface="Calibri"/>
                <a:cs typeface="Calibri"/>
                <a:sym typeface="Calibri"/>
              </a:rPr>
              <a:t>Instalación básica</a:t>
            </a:r>
            <a:endParaRPr sz="1600">
              <a:solidFill>
                <a:schemeClr val="dk1"/>
              </a:solidFill>
              <a:latin typeface="Calibri"/>
              <a:ea typeface="Calibri"/>
              <a:cs typeface="Calibri"/>
              <a:sym typeface="Calibri"/>
            </a:endParaRPr>
          </a:p>
          <a:p>
            <a:pPr indent="-467360" lvl="0" marL="457200" rtl="0" algn="l">
              <a:spcBef>
                <a:spcPts val="0"/>
              </a:spcBef>
              <a:spcAft>
                <a:spcPts val="0"/>
              </a:spcAft>
              <a:buClr>
                <a:srgbClr val="FF0000"/>
              </a:buClr>
              <a:buSzPts val="1600"/>
              <a:buFont typeface="Calibri"/>
              <a:buAutoNum type="arabicPeriod"/>
            </a:pPr>
            <a:r>
              <a:rPr lang="es" sz="1600">
                <a:solidFill>
                  <a:schemeClr val="dk1"/>
                </a:solidFill>
                <a:latin typeface="Calibri"/>
                <a:ea typeface="Calibri"/>
                <a:cs typeface="Calibri"/>
                <a:sym typeface="Calibri"/>
              </a:rPr>
              <a:t>Binarios</a:t>
            </a:r>
            <a:endParaRPr sz="1600">
              <a:solidFill>
                <a:schemeClr val="dk1"/>
              </a:solidFill>
              <a:latin typeface="Calibri"/>
              <a:ea typeface="Calibri"/>
              <a:cs typeface="Calibri"/>
              <a:sym typeface="Calibri"/>
            </a:endParaRPr>
          </a:p>
          <a:p>
            <a:pPr indent="-467360" lvl="0" marL="457200" marR="0" rtl="0" algn="l">
              <a:spcBef>
                <a:spcPts val="0"/>
              </a:spcBef>
              <a:spcAft>
                <a:spcPts val="0"/>
              </a:spcAft>
              <a:buClr>
                <a:srgbClr val="FF0000"/>
              </a:buClr>
              <a:buSzPts val="1600"/>
              <a:buFont typeface="Calibri"/>
              <a:buAutoNum type="arabicPeriod"/>
            </a:pPr>
            <a:r>
              <a:rPr lang="es" sz="1600">
                <a:solidFill>
                  <a:schemeClr val="dk1"/>
                </a:solidFill>
                <a:latin typeface="Calibri"/>
                <a:ea typeface="Calibri"/>
                <a:cs typeface="Calibri"/>
                <a:sym typeface="Calibri"/>
              </a:rPr>
              <a:t>Fichero de configuración</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1600">
              <a:solidFill>
                <a:schemeClr val="dk1"/>
              </a:solidFill>
              <a:latin typeface="Calibri"/>
              <a:ea typeface="Calibri"/>
              <a:cs typeface="Calibri"/>
              <a:sym typeface="Calibri"/>
            </a:endParaRPr>
          </a:p>
        </p:txBody>
      </p:sp>
      <p:sp>
        <p:nvSpPr>
          <p:cNvPr id="392" name="Google Shape;392;p38"/>
          <p:cNvSpPr/>
          <p:nvPr/>
        </p:nvSpPr>
        <p:spPr>
          <a:xfrm>
            <a:off x="634313" y="357504"/>
            <a:ext cx="1624800" cy="424350"/>
          </a:xfrm>
          <a:prstGeom prst="rect">
            <a:avLst/>
          </a:prstGeom>
          <a:noFill/>
          <a:ln>
            <a:noFill/>
          </a:ln>
        </p:spPr>
        <p:txBody>
          <a:bodyPr anchorCtr="0" anchor="t" bIns="45700" lIns="0" spcFirstLastPara="1" rIns="0" wrap="square" tIns="45700">
            <a:noAutofit/>
          </a:bodyPr>
          <a:lstStyle/>
          <a:p>
            <a:pPr indent="0" lvl="0" marL="0" marR="0" rtl="0" algn="l">
              <a:lnSpc>
                <a:spcPct val="110000"/>
              </a:lnSpc>
              <a:spcBef>
                <a:spcPts val="0"/>
              </a:spcBef>
              <a:spcAft>
                <a:spcPts val="0"/>
              </a:spcAft>
              <a:buClr>
                <a:srgbClr val="FA4F10"/>
              </a:buClr>
              <a:buFont typeface="Calibri"/>
              <a:buNone/>
            </a:pPr>
            <a:r>
              <a:rPr b="1" i="0" lang="es" sz="3200" u="none" cap="none" strike="noStrike">
                <a:solidFill>
                  <a:srgbClr val="FA4F10"/>
                </a:solidFill>
                <a:latin typeface="Calibri"/>
                <a:ea typeface="Calibri"/>
                <a:cs typeface="Calibri"/>
                <a:sym typeface="Calibri"/>
              </a:rPr>
              <a:t>Índice</a:t>
            </a:r>
            <a:endParaRPr b="1" i="0" sz="3200" u="none" cap="none" strike="noStrike">
              <a:solidFill>
                <a:srgbClr val="FA4F10"/>
              </a:solidFill>
              <a:latin typeface="Calibri"/>
              <a:ea typeface="Calibri"/>
              <a:cs typeface="Calibri"/>
              <a:sym typeface="Calibri"/>
            </a:endParaRPr>
          </a:p>
        </p:txBody>
      </p:sp>
      <p:pic>
        <p:nvPicPr>
          <p:cNvPr id="393" name="Google Shape;393;p38"/>
          <p:cNvPicPr preferRelativeResize="0"/>
          <p:nvPr/>
        </p:nvPicPr>
        <p:blipFill>
          <a:blip r:embed="rId3">
            <a:alphaModFix/>
          </a:blip>
          <a:stretch>
            <a:fillRect/>
          </a:stretch>
        </p:blipFill>
        <p:spPr>
          <a:xfrm>
            <a:off x="5320613" y="3398863"/>
            <a:ext cx="3705225" cy="12287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7" name="Shape 397"/>
        <p:cNvGrpSpPr/>
        <p:nvPr/>
      </p:nvGrpSpPr>
      <p:grpSpPr>
        <a:xfrm>
          <a:off x="0" y="0"/>
          <a:ext cx="0" cy="0"/>
          <a:chOff x="0" y="0"/>
          <a:chExt cx="0" cy="0"/>
        </a:xfrm>
      </p:grpSpPr>
      <p:sp>
        <p:nvSpPr>
          <p:cNvPr id="398" name="Google Shape;398;p39"/>
          <p:cNvSpPr/>
          <p:nvPr/>
        </p:nvSpPr>
        <p:spPr>
          <a:xfrm>
            <a:off x="642938" y="171448"/>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lang="es" sz="2400">
                <a:solidFill>
                  <a:srgbClr val="0C0C0C"/>
                </a:solidFill>
                <a:latin typeface="Calibri"/>
                <a:ea typeface="Calibri"/>
                <a:cs typeface="Calibri"/>
                <a:sym typeface="Calibri"/>
              </a:rPr>
              <a:t>1</a:t>
            </a:r>
            <a:r>
              <a:rPr b="0" i="0" lang="es" sz="2400" u="none" cap="none" strike="noStrike">
                <a:solidFill>
                  <a:srgbClr val="0C0C0C"/>
                </a:solidFill>
                <a:latin typeface="Calibri"/>
                <a:ea typeface="Calibri"/>
                <a:cs typeface="Calibri"/>
                <a:sym typeface="Calibri"/>
              </a:rPr>
              <a:t> </a:t>
            </a:r>
            <a:r>
              <a:rPr lang="es" sz="2400">
                <a:solidFill>
                  <a:srgbClr val="0C0C0C"/>
                </a:solidFill>
                <a:latin typeface="Calibri"/>
                <a:ea typeface="Calibri"/>
                <a:cs typeface="Calibri"/>
                <a:sym typeface="Calibri"/>
              </a:rPr>
              <a:t>Instalación básica</a:t>
            </a:r>
            <a:endParaRPr sz="2400">
              <a:solidFill>
                <a:srgbClr val="0C0C0C"/>
              </a:solidFill>
              <a:latin typeface="Calibri"/>
              <a:ea typeface="Calibri"/>
              <a:cs typeface="Calibri"/>
              <a:sym typeface="Calibri"/>
            </a:endParaRPr>
          </a:p>
          <a:p>
            <a:pPr indent="0" lvl="0" marL="0" marR="0" rtl="0" algn="l">
              <a:spcBef>
                <a:spcPts val="0"/>
              </a:spcBef>
              <a:spcAft>
                <a:spcPts val="0"/>
              </a:spcAft>
              <a:buNone/>
            </a:pPr>
            <a:r>
              <a:t/>
            </a:r>
            <a:endParaRPr sz="2400">
              <a:solidFill>
                <a:srgbClr val="0C0C0C"/>
              </a:solidFill>
              <a:latin typeface="Calibri"/>
              <a:ea typeface="Calibri"/>
              <a:cs typeface="Calibri"/>
              <a:sym typeface="Calibri"/>
            </a:endParaRPr>
          </a:p>
        </p:txBody>
      </p:sp>
      <p:sp>
        <p:nvSpPr>
          <p:cNvPr id="399" name="Google Shape;399;p39"/>
          <p:cNvSpPr/>
          <p:nvPr/>
        </p:nvSpPr>
        <p:spPr>
          <a:xfrm>
            <a:off x="9540552" y="2247714"/>
            <a:ext cx="5112600" cy="378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400" name="Google Shape;400;p39"/>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401" name="Google Shape;401;p39"/>
          <p:cNvSpPr txBox="1"/>
          <p:nvPr/>
        </p:nvSpPr>
        <p:spPr>
          <a:xfrm>
            <a:off x="0" y="4785997"/>
            <a:ext cx="7452300" cy="357525"/>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402" name="Google Shape;402;p39"/>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403" name="Google Shape;403;p39"/>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404" name="Google Shape;404;p39"/>
          <p:cNvSpPr txBox="1"/>
          <p:nvPr/>
        </p:nvSpPr>
        <p:spPr>
          <a:xfrm>
            <a:off x="391850" y="661519"/>
            <a:ext cx="8360400" cy="326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s" sz="1600">
                <a:solidFill>
                  <a:srgbClr val="3F3F3F"/>
                </a:solidFill>
                <a:latin typeface="Calibri"/>
                <a:ea typeface="Calibri"/>
                <a:cs typeface="Calibri"/>
                <a:sym typeface="Calibri"/>
              </a:rPr>
              <a:t>En la web de </a:t>
            </a:r>
            <a:r>
              <a:rPr lang="es" sz="1600" u="sng">
                <a:solidFill>
                  <a:schemeClr val="hlink"/>
                </a:solidFill>
                <a:latin typeface="Calibri"/>
                <a:ea typeface="Calibri"/>
                <a:cs typeface="Calibri"/>
                <a:sym typeface="Calibri"/>
                <a:hlinkClick r:id="rId4"/>
              </a:rPr>
              <a:t>MongoDB</a:t>
            </a:r>
            <a:r>
              <a:rPr lang="es" sz="1600">
                <a:solidFill>
                  <a:srgbClr val="3F3F3F"/>
                </a:solidFill>
                <a:latin typeface="Calibri"/>
                <a:ea typeface="Calibri"/>
                <a:cs typeface="Calibri"/>
                <a:sym typeface="Calibri"/>
              </a:rPr>
              <a:t> encontramos los enlaces de descarga en los siguientes formatos:</a:t>
            </a:r>
            <a:endParaRPr sz="1600">
              <a:solidFill>
                <a:srgbClr val="3F3F3F"/>
              </a:solidFill>
              <a:latin typeface="Calibri"/>
              <a:ea typeface="Calibri"/>
              <a:cs typeface="Calibri"/>
              <a:sym typeface="Calibri"/>
            </a:endParaRPr>
          </a:p>
          <a:p>
            <a:pPr indent="-330200" lvl="0" marL="457200" marR="0" rtl="0" algn="l">
              <a:lnSpc>
                <a:spcPct val="100000"/>
              </a:lnSpc>
              <a:spcBef>
                <a:spcPts val="0"/>
              </a:spcBef>
              <a:spcAft>
                <a:spcPts val="0"/>
              </a:spcAft>
              <a:buClr>
                <a:srgbClr val="3F3F3F"/>
              </a:buClr>
              <a:buSzPts val="1600"/>
              <a:buFont typeface="Calibri"/>
              <a:buChar char="●"/>
            </a:pPr>
            <a:r>
              <a:rPr lang="es" sz="1600">
                <a:solidFill>
                  <a:srgbClr val="3F3F3F"/>
                </a:solidFill>
                <a:latin typeface="Calibri"/>
                <a:ea typeface="Calibri"/>
                <a:cs typeface="Calibri"/>
                <a:sym typeface="Calibri"/>
              </a:rPr>
              <a:t>Código fuente</a:t>
            </a:r>
            <a:endParaRPr sz="1600">
              <a:solidFill>
                <a:srgbClr val="3F3F3F"/>
              </a:solidFill>
              <a:latin typeface="Calibri"/>
              <a:ea typeface="Calibri"/>
              <a:cs typeface="Calibri"/>
              <a:sym typeface="Calibri"/>
            </a:endParaRPr>
          </a:p>
          <a:p>
            <a:pPr indent="-330200" lvl="0" marL="457200" marR="0" rtl="0" algn="l">
              <a:lnSpc>
                <a:spcPct val="100000"/>
              </a:lnSpc>
              <a:spcBef>
                <a:spcPts val="0"/>
              </a:spcBef>
              <a:spcAft>
                <a:spcPts val="0"/>
              </a:spcAft>
              <a:buClr>
                <a:srgbClr val="3F3F3F"/>
              </a:buClr>
              <a:buSzPts val="1600"/>
              <a:buFont typeface="Calibri"/>
              <a:buChar char="●"/>
            </a:pPr>
            <a:r>
              <a:rPr lang="es" sz="1600">
                <a:solidFill>
                  <a:srgbClr val="3F3F3F"/>
                </a:solidFill>
                <a:latin typeface="Calibri"/>
                <a:ea typeface="Calibri"/>
                <a:cs typeface="Calibri"/>
                <a:sym typeface="Calibri"/>
              </a:rPr>
              <a:t>Paquetería para distintos S.O. y distribuciones</a:t>
            </a:r>
            <a:endParaRPr sz="1600">
              <a:solidFill>
                <a:srgbClr val="3F3F3F"/>
              </a:solidFill>
              <a:latin typeface="Calibri"/>
              <a:ea typeface="Calibri"/>
              <a:cs typeface="Calibri"/>
              <a:sym typeface="Calibri"/>
            </a:endParaRPr>
          </a:p>
          <a:p>
            <a:pPr indent="-330200" lvl="0" marL="457200" marR="0" rtl="0" algn="l">
              <a:lnSpc>
                <a:spcPct val="100000"/>
              </a:lnSpc>
              <a:spcBef>
                <a:spcPts val="0"/>
              </a:spcBef>
              <a:spcAft>
                <a:spcPts val="0"/>
              </a:spcAft>
              <a:buClr>
                <a:srgbClr val="3F3F3F"/>
              </a:buClr>
              <a:buSzPts val="1600"/>
              <a:buFont typeface="Calibri"/>
              <a:buChar char="●"/>
            </a:pPr>
            <a:r>
              <a:rPr lang="es" sz="1600">
                <a:solidFill>
                  <a:srgbClr val="3F3F3F"/>
                </a:solidFill>
                <a:latin typeface="Calibri"/>
                <a:ea typeface="Calibri"/>
                <a:cs typeface="Calibri"/>
                <a:sym typeface="Calibri"/>
              </a:rPr>
              <a:t>Binarios precompilados</a:t>
            </a:r>
            <a:endParaRPr sz="1600">
              <a:solidFill>
                <a:srgbClr val="3F3F3F"/>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rgbClr val="3F3F3F"/>
              </a:solidFill>
              <a:latin typeface="Calibri"/>
              <a:ea typeface="Calibri"/>
              <a:cs typeface="Calibri"/>
              <a:sym typeface="Calibri"/>
            </a:endParaRPr>
          </a:p>
        </p:txBody>
      </p:sp>
      <p:pic>
        <p:nvPicPr>
          <p:cNvPr id="405" name="Google Shape;405;p39"/>
          <p:cNvPicPr preferRelativeResize="0"/>
          <p:nvPr/>
        </p:nvPicPr>
        <p:blipFill>
          <a:blip r:embed="rId5">
            <a:alphaModFix/>
          </a:blip>
          <a:stretch>
            <a:fillRect/>
          </a:stretch>
        </p:blipFill>
        <p:spPr>
          <a:xfrm>
            <a:off x="2088813" y="1477481"/>
            <a:ext cx="3724850" cy="2425041"/>
          </a:xfrm>
          <a:prstGeom prst="rect">
            <a:avLst/>
          </a:prstGeom>
          <a:noFill/>
          <a:ln>
            <a:noFill/>
          </a:ln>
        </p:spPr>
      </p:pic>
      <p:grpSp>
        <p:nvGrpSpPr>
          <p:cNvPr id="406" name="Google Shape;406;p39"/>
          <p:cNvGrpSpPr/>
          <p:nvPr/>
        </p:nvGrpSpPr>
        <p:grpSpPr>
          <a:xfrm>
            <a:off x="601974" y="4058065"/>
            <a:ext cx="7799863" cy="593881"/>
            <a:chOff x="642950" y="842295"/>
            <a:chExt cx="7799863" cy="607800"/>
          </a:xfrm>
        </p:grpSpPr>
        <p:sp>
          <p:nvSpPr>
            <p:cNvPr id="407" name="Google Shape;407;p39"/>
            <p:cNvSpPr/>
            <p:nvPr/>
          </p:nvSpPr>
          <p:spPr>
            <a:xfrm>
              <a:off x="642950" y="876325"/>
              <a:ext cx="7741500" cy="476700"/>
            </a:xfrm>
            <a:prstGeom prst="rect">
              <a:avLst/>
            </a:prstGeom>
            <a:solidFill>
              <a:srgbClr val="FA4F10"/>
            </a:solidFill>
            <a:ln>
              <a:noFill/>
            </a:ln>
          </p:spPr>
          <p:txBody>
            <a:bodyPr anchorCtr="0" anchor="ctr" bIns="91425" lIns="91425" spcFirstLastPara="1" rIns="91425" wrap="square" tIns="91425">
              <a:noAutofit/>
            </a:bodyPr>
            <a:lstStyle/>
            <a:p>
              <a:pPr indent="0" lvl="1" marL="0" rtl="0" algn="l">
                <a:spcBef>
                  <a:spcPts val="0"/>
                </a:spcBef>
                <a:spcAft>
                  <a:spcPts val="1200"/>
                </a:spcAft>
                <a:buNone/>
              </a:pPr>
              <a:r>
                <a:t/>
              </a:r>
              <a:endParaRPr/>
            </a:p>
          </p:txBody>
        </p:sp>
        <p:sp>
          <p:nvSpPr>
            <p:cNvPr id="408" name="Google Shape;408;p39"/>
            <p:cNvSpPr txBox="1"/>
            <p:nvPr/>
          </p:nvSpPr>
          <p:spPr>
            <a:xfrm>
              <a:off x="701313" y="842295"/>
              <a:ext cx="7741500" cy="607800"/>
            </a:xfrm>
            <a:prstGeom prst="rect">
              <a:avLst/>
            </a:prstGeom>
            <a:noFill/>
            <a:ln>
              <a:noFill/>
            </a:ln>
          </p:spPr>
          <p:txBody>
            <a:bodyPr anchorCtr="0" anchor="ctr" bIns="91425" lIns="91425" spcFirstLastPara="1" rIns="91425" wrap="square" tIns="91425">
              <a:noAutofit/>
            </a:bodyPr>
            <a:lstStyle/>
            <a:p>
              <a:pPr indent="0" lvl="1" marL="0" rtl="0" algn="l">
                <a:spcBef>
                  <a:spcPts val="0"/>
                </a:spcBef>
                <a:spcAft>
                  <a:spcPts val="1200"/>
                </a:spcAft>
                <a:buNone/>
              </a:pPr>
              <a:r>
                <a:rPr b="1" lang="es" sz="2000">
                  <a:solidFill>
                    <a:schemeClr val="lt1"/>
                  </a:solidFill>
                  <a:latin typeface="Calibri"/>
                  <a:ea typeface="Calibri"/>
                  <a:cs typeface="Calibri"/>
                  <a:sym typeface="Calibri"/>
                </a:rPr>
                <a:t>PRACTIQUEMOS</a:t>
              </a:r>
              <a:endParaRPr>
                <a:solidFill>
                  <a:schemeClr val="dk1"/>
                </a:solidFil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06"/>
                                        </p:tgtEl>
                                        <p:attrNameLst>
                                          <p:attrName>style.visibility</p:attrName>
                                        </p:attrNameLst>
                                      </p:cBhvr>
                                      <p:to>
                                        <p:strVal val="visible"/>
                                      </p:to>
                                    </p:set>
                                    <p:animEffect filter="fade" transition="in">
                                      <p:cBhvr>
                                        <p:cTn dur="1000"/>
                                        <p:tgtEl>
                                          <p:spTgt spid="40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2" name="Shape 412"/>
        <p:cNvGrpSpPr/>
        <p:nvPr/>
      </p:nvGrpSpPr>
      <p:grpSpPr>
        <a:xfrm>
          <a:off x="0" y="0"/>
          <a:ext cx="0" cy="0"/>
          <a:chOff x="0" y="0"/>
          <a:chExt cx="0" cy="0"/>
        </a:xfrm>
      </p:grpSpPr>
      <p:sp>
        <p:nvSpPr>
          <p:cNvPr id="413" name="Google Shape;413;p40"/>
          <p:cNvSpPr/>
          <p:nvPr/>
        </p:nvSpPr>
        <p:spPr>
          <a:xfrm>
            <a:off x="642938" y="171448"/>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lang="es" sz="2400">
                <a:solidFill>
                  <a:srgbClr val="0C0C0C"/>
                </a:solidFill>
                <a:latin typeface="Calibri"/>
                <a:ea typeface="Calibri"/>
                <a:cs typeface="Calibri"/>
                <a:sym typeface="Calibri"/>
              </a:rPr>
              <a:t>1</a:t>
            </a:r>
            <a:r>
              <a:rPr b="0" i="0" lang="es" sz="2400" u="none" cap="none" strike="noStrike">
                <a:solidFill>
                  <a:srgbClr val="0C0C0C"/>
                </a:solidFill>
                <a:latin typeface="Calibri"/>
                <a:ea typeface="Calibri"/>
                <a:cs typeface="Calibri"/>
                <a:sym typeface="Calibri"/>
              </a:rPr>
              <a:t> </a:t>
            </a:r>
            <a:r>
              <a:rPr lang="es" sz="2400">
                <a:solidFill>
                  <a:srgbClr val="0C0C0C"/>
                </a:solidFill>
                <a:latin typeface="Calibri"/>
                <a:ea typeface="Calibri"/>
                <a:cs typeface="Calibri"/>
                <a:sym typeface="Calibri"/>
              </a:rPr>
              <a:t>Instalación básica</a:t>
            </a:r>
            <a:endParaRPr sz="2400">
              <a:solidFill>
                <a:srgbClr val="0C0C0C"/>
              </a:solidFill>
              <a:latin typeface="Calibri"/>
              <a:ea typeface="Calibri"/>
              <a:cs typeface="Calibri"/>
              <a:sym typeface="Calibri"/>
            </a:endParaRPr>
          </a:p>
          <a:p>
            <a:pPr indent="0" lvl="0" marL="0" marR="0" rtl="0" algn="l">
              <a:spcBef>
                <a:spcPts val="0"/>
              </a:spcBef>
              <a:spcAft>
                <a:spcPts val="0"/>
              </a:spcAft>
              <a:buNone/>
            </a:pPr>
            <a:r>
              <a:t/>
            </a:r>
            <a:endParaRPr sz="2400">
              <a:solidFill>
                <a:srgbClr val="0C0C0C"/>
              </a:solidFill>
              <a:latin typeface="Calibri"/>
              <a:ea typeface="Calibri"/>
              <a:cs typeface="Calibri"/>
              <a:sym typeface="Calibri"/>
            </a:endParaRPr>
          </a:p>
        </p:txBody>
      </p:sp>
      <p:sp>
        <p:nvSpPr>
          <p:cNvPr id="414" name="Google Shape;414;p40"/>
          <p:cNvSpPr/>
          <p:nvPr/>
        </p:nvSpPr>
        <p:spPr>
          <a:xfrm>
            <a:off x="9540552" y="2247714"/>
            <a:ext cx="5112600" cy="378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415" name="Google Shape;415;p40"/>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416" name="Google Shape;416;p40"/>
          <p:cNvSpPr txBox="1"/>
          <p:nvPr/>
        </p:nvSpPr>
        <p:spPr>
          <a:xfrm>
            <a:off x="0" y="4785997"/>
            <a:ext cx="7452300" cy="357525"/>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417" name="Google Shape;417;p40"/>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418" name="Google Shape;418;p40"/>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419" name="Google Shape;419;p40"/>
          <p:cNvSpPr txBox="1"/>
          <p:nvPr/>
        </p:nvSpPr>
        <p:spPr>
          <a:xfrm>
            <a:off x="391850" y="661519"/>
            <a:ext cx="8666400" cy="32625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00000"/>
              </a:lnSpc>
              <a:spcBef>
                <a:spcPts val="0"/>
              </a:spcBef>
              <a:spcAft>
                <a:spcPts val="0"/>
              </a:spcAft>
              <a:buClr>
                <a:srgbClr val="3F3F3F"/>
              </a:buClr>
              <a:buSzPts val="1600"/>
              <a:buFont typeface="Calibri"/>
              <a:buAutoNum type="arabicPeriod"/>
            </a:pPr>
            <a:r>
              <a:rPr lang="es" sz="1600">
                <a:solidFill>
                  <a:srgbClr val="3F3F3F"/>
                </a:solidFill>
                <a:latin typeface="Calibri"/>
                <a:ea typeface="Calibri"/>
                <a:cs typeface="Calibri"/>
                <a:sym typeface="Calibri"/>
              </a:rPr>
              <a:t>Abrimos una consola y nos posicionamos en el directorio donde hemos descargado el repo, por ejemplo:</a:t>
            </a:r>
            <a:endParaRPr sz="1600">
              <a:solidFill>
                <a:srgbClr val="3F3F3F"/>
              </a:solidFill>
              <a:latin typeface="Calibri"/>
              <a:ea typeface="Calibri"/>
              <a:cs typeface="Calibri"/>
              <a:sym typeface="Calibri"/>
            </a:endParaRPr>
          </a:p>
          <a:p>
            <a:pPr indent="0" lvl="0" marL="457200" marR="0" rtl="0" algn="l">
              <a:lnSpc>
                <a:spcPct val="100000"/>
              </a:lnSpc>
              <a:spcBef>
                <a:spcPts val="0"/>
              </a:spcBef>
              <a:spcAft>
                <a:spcPts val="0"/>
              </a:spcAft>
              <a:buNone/>
            </a:pPr>
            <a:r>
              <a:rPr b="1" lang="es" sz="1800">
                <a:solidFill>
                  <a:srgbClr val="3F3F3F"/>
                </a:solidFill>
                <a:latin typeface="Courier New"/>
                <a:ea typeface="Courier New"/>
                <a:cs typeface="Courier New"/>
                <a:sym typeface="Courier New"/>
              </a:rPr>
              <a:t>/home/paradigma/Escritorio/CursoMongoDB/Tema2/instalacion</a:t>
            </a:r>
            <a:endParaRPr sz="1600">
              <a:solidFill>
                <a:srgbClr val="3F3F3F"/>
              </a:solidFill>
              <a:latin typeface="Courier New"/>
              <a:ea typeface="Courier New"/>
              <a:cs typeface="Courier New"/>
              <a:sym typeface="Courier New"/>
            </a:endParaRPr>
          </a:p>
          <a:p>
            <a:pPr indent="-330200" lvl="0" marL="457200" marR="0" rtl="0" algn="l">
              <a:lnSpc>
                <a:spcPct val="100000"/>
              </a:lnSpc>
              <a:spcBef>
                <a:spcPts val="0"/>
              </a:spcBef>
              <a:spcAft>
                <a:spcPts val="0"/>
              </a:spcAft>
              <a:buClr>
                <a:srgbClr val="3F3F3F"/>
              </a:buClr>
              <a:buSzPts val="1600"/>
              <a:buFont typeface="Calibri"/>
              <a:buAutoNum type="arabicPeriod"/>
            </a:pPr>
            <a:r>
              <a:rPr lang="es" sz="1600">
                <a:solidFill>
                  <a:srgbClr val="3F3F3F"/>
                </a:solidFill>
                <a:latin typeface="Calibri"/>
                <a:ea typeface="Calibri"/>
                <a:cs typeface="Calibri"/>
                <a:sym typeface="Calibri"/>
              </a:rPr>
              <a:t>Descomprimimos el contenido del paquete descargado : </a:t>
            </a:r>
            <a:endParaRPr b="1" sz="1600">
              <a:solidFill>
                <a:srgbClr val="3F3F3F"/>
              </a:solidFill>
              <a:latin typeface="Courier New"/>
              <a:ea typeface="Courier New"/>
              <a:cs typeface="Courier New"/>
              <a:sym typeface="Courier New"/>
            </a:endParaRPr>
          </a:p>
          <a:p>
            <a:pPr indent="0" lvl="0" marL="457200" rtl="0" algn="l">
              <a:spcBef>
                <a:spcPts val="0"/>
              </a:spcBef>
              <a:spcAft>
                <a:spcPts val="0"/>
              </a:spcAft>
              <a:buNone/>
            </a:pPr>
            <a:r>
              <a:rPr b="1" lang="es" sz="1800">
                <a:solidFill>
                  <a:srgbClr val="3F3F3F"/>
                </a:solidFill>
                <a:latin typeface="Courier New"/>
                <a:ea typeface="Courier New"/>
                <a:cs typeface="Courier New"/>
                <a:sym typeface="Courier New"/>
              </a:rPr>
              <a:t>sudo tar -xzvf mongodb-linux-3.0.6.tgz -C /opt/</a:t>
            </a:r>
            <a:endParaRPr b="1" sz="1800">
              <a:solidFill>
                <a:srgbClr val="3F3F3F"/>
              </a:solidFill>
              <a:latin typeface="Courier New"/>
              <a:ea typeface="Courier New"/>
              <a:cs typeface="Courier New"/>
              <a:sym typeface="Courier New"/>
            </a:endParaRPr>
          </a:p>
          <a:p>
            <a:pPr indent="-330200" lvl="0" marL="457200" marR="0" rtl="0" algn="l">
              <a:lnSpc>
                <a:spcPct val="100000"/>
              </a:lnSpc>
              <a:spcBef>
                <a:spcPts val="0"/>
              </a:spcBef>
              <a:spcAft>
                <a:spcPts val="0"/>
              </a:spcAft>
              <a:buClr>
                <a:srgbClr val="3F3F3F"/>
              </a:buClr>
              <a:buSzPts val="1600"/>
              <a:buFont typeface="Calibri"/>
              <a:buAutoNum type="arabicPeriod"/>
            </a:pPr>
            <a:r>
              <a:rPr lang="es" sz="1600">
                <a:solidFill>
                  <a:srgbClr val="3F3F3F"/>
                </a:solidFill>
                <a:latin typeface="Calibri"/>
                <a:ea typeface="Calibri"/>
                <a:cs typeface="Calibri"/>
                <a:sym typeface="Calibri"/>
              </a:rPr>
              <a:t>Actualizamos la variable de entorno </a:t>
            </a:r>
            <a:r>
              <a:rPr b="1" lang="es" sz="1600">
                <a:solidFill>
                  <a:srgbClr val="3F3F3F"/>
                </a:solidFill>
                <a:latin typeface="Calibri"/>
                <a:ea typeface="Calibri"/>
                <a:cs typeface="Calibri"/>
                <a:sym typeface="Calibri"/>
              </a:rPr>
              <a:t>PATH </a:t>
            </a:r>
            <a:r>
              <a:rPr lang="es" sz="1600">
                <a:solidFill>
                  <a:srgbClr val="3F3F3F"/>
                </a:solidFill>
                <a:latin typeface="Calibri"/>
                <a:ea typeface="Calibri"/>
                <a:cs typeface="Calibri"/>
                <a:sym typeface="Calibri"/>
              </a:rPr>
              <a:t>de nuestro sistema para indicarle el directorio de instalación. Para ello ejecutamos </a:t>
            </a:r>
            <a:endParaRPr sz="1600">
              <a:solidFill>
                <a:srgbClr val="3F3F3F"/>
              </a:solidFill>
              <a:latin typeface="Calibri"/>
              <a:ea typeface="Calibri"/>
              <a:cs typeface="Calibri"/>
              <a:sym typeface="Calibri"/>
            </a:endParaRPr>
          </a:p>
          <a:p>
            <a:pPr indent="0" lvl="0" marL="0" marR="0" rtl="0" algn="l">
              <a:lnSpc>
                <a:spcPct val="100000"/>
              </a:lnSpc>
              <a:spcBef>
                <a:spcPts val="0"/>
              </a:spcBef>
              <a:spcAft>
                <a:spcPts val="0"/>
              </a:spcAft>
              <a:buNone/>
            </a:pPr>
            <a:r>
              <a:rPr lang="es" sz="1600">
                <a:solidFill>
                  <a:srgbClr val="3F3F3F"/>
                </a:solidFill>
                <a:latin typeface="Calibri"/>
                <a:ea typeface="Calibri"/>
                <a:cs typeface="Calibri"/>
                <a:sym typeface="Calibri"/>
              </a:rPr>
              <a:t>gedit ~/.bashrc</a:t>
            </a:r>
            <a:endParaRPr sz="1600">
              <a:solidFill>
                <a:srgbClr val="3F3F3F"/>
              </a:solidFill>
              <a:latin typeface="Calibri"/>
              <a:ea typeface="Calibri"/>
              <a:cs typeface="Calibri"/>
              <a:sym typeface="Calibri"/>
            </a:endParaRPr>
          </a:p>
          <a:p>
            <a:pPr indent="0" lvl="0" marL="0" marR="0" rtl="0" algn="l">
              <a:lnSpc>
                <a:spcPct val="100000"/>
              </a:lnSpc>
              <a:spcBef>
                <a:spcPts val="0"/>
              </a:spcBef>
              <a:spcAft>
                <a:spcPts val="0"/>
              </a:spcAft>
              <a:buNone/>
            </a:pPr>
            <a:r>
              <a:rPr lang="es" sz="1600">
                <a:solidFill>
                  <a:srgbClr val="3F3F3F"/>
                </a:solidFill>
                <a:latin typeface="Calibri"/>
                <a:ea typeface="Calibri"/>
                <a:cs typeface="Calibri"/>
                <a:sym typeface="Calibri"/>
              </a:rPr>
              <a:t>Y añadimos al final del fichero el contenido que aparece en el fichero PATH del directorio anteriormente mencionado</a:t>
            </a:r>
            <a:endParaRPr sz="1600">
              <a:solidFill>
                <a:srgbClr val="3F3F3F"/>
              </a:solidFill>
              <a:latin typeface="Courier New"/>
              <a:ea typeface="Courier New"/>
              <a:cs typeface="Courier New"/>
              <a:sym typeface="Courier New"/>
            </a:endParaRPr>
          </a:p>
          <a:p>
            <a:pPr indent="0" lvl="0" marL="0" marR="0" rtl="0" algn="l">
              <a:lnSpc>
                <a:spcPct val="100000"/>
              </a:lnSpc>
              <a:spcBef>
                <a:spcPts val="0"/>
              </a:spcBef>
              <a:spcAft>
                <a:spcPts val="0"/>
              </a:spcAft>
              <a:buNone/>
            </a:pPr>
            <a:r>
              <a:t/>
            </a:r>
            <a:endParaRPr sz="1600">
              <a:solidFill>
                <a:srgbClr val="3F3F3F"/>
              </a:solidFill>
              <a:latin typeface="Calibri"/>
              <a:ea typeface="Calibri"/>
              <a:cs typeface="Calibri"/>
              <a:sym typeface="Calibri"/>
            </a:endParaRPr>
          </a:p>
          <a:p>
            <a:pPr indent="-330200" lvl="0" marL="457200" marR="0" rtl="0" algn="l">
              <a:lnSpc>
                <a:spcPct val="100000"/>
              </a:lnSpc>
              <a:spcBef>
                <a:spcPts val="0"/>
              </a:spcBef>
              <a:spcAft>
                <a:spcPts val="0"/>
              </a:spcAft>
              <a:buClr>
                <a:srgbClr val="3F3F3F"/>
              </a:buClr>
              <a:buSzPts val="1600"/>
              <a:buFont typeface="Calibri"/>
              <a:buAutoNum type="arabicPeriod"/>
            </a:pPr>
            <a:r>
              <a:rPr lang="es" sz="1600">
                <a:solidFill>
                  <a:srgbClr val="3F3F3F"/>
                </a:solidFill>
                <a:latin typeface="Calibri"/>
                <a:ea typeface="Calibri"/>
                <a:cs typeface="Calibri"/>
                <a:sym typeface="Calibri"/>
              </a:rPr>
              <a:t>Probamos que la instalación ha sido correcta ejecutando los siguientes comandos :</a:t>
            </a:r>
            <a:endParaRPr sz="1600">
              <a:solidFill>
                <a:srgbClr val="3F3F3F"/>
              </a:solidFill>
              <a:latin typeface="Calibri"/>
              <a:ea typeface="Calibri"/>
              <a:cs typeface="Calibri"/>
              <a:sym typeface="Calibri"/>
            </a:endParaRPr>
          </a:p>
          <a:p>
            <a:pPr indent="0" lvl="0" marL="457200" marR="0" rtl="0" algn="l">
              <a:lnSpc>
                <a:spcPct val="100000"/>
              </a:lnSpc>
              <a:spcBef>
                <a:spcPts val="0"/>
              </a:spcBef>
              <a:spcAft>
                <a:spcPts val="0"/>
              </a:spcAft>
              <a:buNone/>
            </a:pPr>
            <a:r>
              <a:rPr b="1" lang="es" sz="1800">
                <a:solidFill>
                  <a:srgbClr val="3F3F3F"/>
                </a:solidFill>
                <a:latin typeface="Courier New"/>
                <a:ea typeface="Courier New"/>
                <a:cs typeface="Courier New"/>
                <a:sym typeface="Courier New"/>
              </a:rPr>
              <a:t>cd </a:t>
            </a:r>
            <a:endParaRPr b="1" sz="1800">
              <a:solidFill>
                <a:srgbClr val="3F3F3F"/>
              </a:solidFill>
              <a:latin typeface="Courier New"/>
              <a:ea typeface="Courier New"/>
              <a:cs typeface="Courier New"/>
              <a:sym typeface="Courier New"/>
            </a:endParaRPr>
          </a:p>
          <a:p>
            <a:pPr indent="0" lvl="0" marL="457200" marR="0" rtl="0" algn="l">
              <a:lnSpc>
                <a:spcPct val="100000"/>
              </a:lnSpc>
              <a:spcBef>
                <a:spcPts val="0"/>
              </a:spcBef>
              <a:spcAft>
                <a:spcPts val="0"/>
              </a:spcAft>
              <a:buNone/>
            </a:pPr>
            <a:r>
              <a:rPr b="1" lang="es" sz="1800">
                <a:solidFill>
                  <a:srgbClr val="3F3F3F"/>
                </a:solidFill>
                <a:latin typeface="Courier New"/>
                <a:ea typeface="Courier New"/>
                <a:cs typeface="Courier New"/>
                <a:sym typeface="Courier New"/>
              </a:rPr>
              <a:t>. .bashrc</a:t>
            </a:r>
            <a:endParaRPr b="1" sz="1800">
              <a:solidFill>
                <a:srgbClr val="3F3F3F"/>
              </a:solidFill>
              <a:latin typeface="Courier New"/>
              <a:ea typeface="Courier New"/>
              <a:cs typeface="Courier New"/>
              <a:sym typeface="Courier New"/>
            </a:endParaRPr>
          </a:p>
          <a:p>
            <a:pPr indent="0" lvl="0" marL="457200" marR="0" rtl="0" algn="l">
              <a:lnSpc>
                <a:spcPct val="100000"/>
              </a:lnSpc>
              <a:spcBef>
                <a:spcPts val="0"/>
              </a:spcBef>
              <a:spcAft>
                <a:spcPts val="0"/>
              </a:spcAft>
              <a:buNone/>
            </a:pPr>
            <a:r>
              <a:rPr b="1" lang="es" sz="1800">
                <a:solidFill>
                  <a:srgbClr val="3F3F3F"/>
                </a:solidFill>
                <a:latin typeface="Courier New"/>
                <a:ea typeface="Courier New"/>
                <a:cs typeface="Courier New"/>
                <a:sym typeface="Courier New"/>
              </a:rPr>
              <a:t>mongod --version</a:t>
            </a:r>
            <a:endParaRPr sz="1600">
              <a:solidFill>
                <a:srgbClr val="3F3F3F"/>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rgbClr val="3F3F3F"/>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3" name="Shape 423"/>
        <p:cNvGrpSpPr/>
        <p:nvPr/>
      </p:nvGrpSpPr>
      <p:grpSpPr>
        <a:xfrm>
          <a:off x="0" y="0"/>
          <a:ext cx="0" cy="0"/>
          <a:chOff x="0" y="0"/>
          <a:chExt cx="0" cy="0"/>
        </a:xfrm>
      </p:grpSpPr>
      <p:sp>
        <p:nvSpPr>
          <p:cNvPr id="424" name="Google Shape;424;p41"/>
          <p:cNvSpPr/>
          <p:nvPr/>
        </p:nvSpPr>
        <p:spPr>
          <a:xfrm>
            <a:off x="642938" y="171448"/>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lang="es" sz="2400">
                <a:solidFill>
                  <a:srgbClr val="0C0C0C"/>
                </a:solidFill>
                <a:latin typeface="Calibri"/>
                <a:ea typeface="Calibri"/>
                <a:cs typeface="Calibri"/>
                <a:sym typeface="Calibri"/>
              </a:rPr>
              <a:t>2</a:t>
            </a:r>
            <a:r>
              <a:rPr b="0" i="0" lang="es" sz="2400" u="none" cap="none" strike="noStrike">
                <a:solidFill>
                  <a:srgbClr val="0C0C0C"/>
                </a:solidFill>
                <a:latin typeface="Calibri"/>
                <a:ea typeface="Calibri"/>
                <a:cs typeface="Calibri"/>
                <a:sym typeface="Calibri"/>
              </a:rPr>
              <a:t> </a:t>
            </a:r>
            <a:r>
              <a:rPr lang="es" sz="2400">
                <a:solidFill>
                  <a:srgbClr val="0C0C0C"/>
                </a:solidFill>
                <a:latin typeface="Calibri"/>
                <a:ea typeface="Calibri"/>
                <a:cs typeface="Calibri"/>
                <a:sym typeface="Calibri"/>
              </a:rPr>
              <a:t>Binarios</a:t>
            </a:r>
            <a:endParaRPr sz="2400">
              <a:solidFill>
                <a:srgbClr val="0C0C0C"/>
              </a:solidFill>
              <a:latin typeface="Calibri"/>
              <a:ea typeface="Calibri"/>
              <a:cs typeface="Calibri"/>
              <a:sym typeface="Calibri"/>
            </a:endParaRPr>
          </a:p>
          <a:p>
            <a:pPr indent="0" lvl="0" marL="0" marR="0" rtl="0" algn="l">
              <a:spcBef>
                <a:spcPts val="0"/>
              </a:spcBef>
              <a:spcAft>
                <a:spcPts val="0"/>
              </a:spcAft>
              <a:buNone/>
            </a:pPr>
            <a:r>
              <a:t/>
            </a:r>
            <a:endParaRPr sz="2400">
              <a:solidFill>
                <a:srgbClr val="0C0C0C"/>
              </a:solidFill>
              <a:latin typeface="Calibri"/>
              <a:ea typeface="Calibri"/>
              <a:cs typeface="Calibri"/>
              <a:sym typeface="Calibri"/>
            </a:endParaRPr>
          </a:p>
        </p:txBody>
      </p:sp>
      <p:sp>
        <p:nvSpPr>
          <p:cNvPr id="425" name="Google Shape;425;p41"/>
          <p:cNvSpPr/>
          <p:nvPr/>
        </p:nvSpPr>
        <p:spPr>
          <a:xfrm>
            <a:off x="9540552" y="2247714"/>
            <a:ext cx="5112600" cy="378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426" name="Google Shape;426;p41"/>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427" name="Google Shape;427;p41"/>
          <p:cNvSpPr txBox="1"/>
          <p:nvPr/>
        </p:nvSpPr>
        <p:spPr>
          <a:xfrm>
            <a:off x="0" y="4785997"/>
            <a:ext cx="7452300" cy="357525"/>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428" name="Google Shape;428;p41"/>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429" name="Google Shape;429;p41"/>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430" name="Google Shape;430;p41"/>
          <p:cNvSpPr txBox="1"/>
          <p:nvPr/>
        </p:nvSpPr>
        <p:spPr>
          <a:xfrm>
            <a:off x="391850" y="661519"/>
            <a:ext cx="8360400" cy="326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s" sz="1600">
                <a:solidFill>
                  <a:srgbClr val="3F3F3F"/>
                </a:solidFill>
                <a:latin typeface="Calibri"/>
                <a:ea typeface="Calibri"/>
                <a:cs typeface="Calibri"/>
                <a:sym typeface="Calibri"/>
              </a:rPr>
              <a:t>El paquete de MongoDB contiene los siguientes binarios. Los binarios para arrancar el </a:t>
            </a:r>
            <a:r>
              <a:rPr b="1" lang="es" sz="1600">
                <a:solidFill>
                  <a:srgbClr val="3F3F3F"/>
                </a:solidFill>
                <a:latin typeface="Calibri"/>
                <a:ea typeface="Calibri"/>
                <a:cs typeface="Calibri"/>
                <a:sym typeface="Calibri"/>
              </a:rPr>
              <a:t>servidor de BBDD y acceso a la shell </a:t>
            </a:r>
            <a:r>
              <a:rPr lang="es" sz="1600">
                <a:solidFill>
                  <a:srgbClr val="3F3F3F"/>
                </a:solidFill>
                <a:latin typeface="Calibri"/>
                <a:ea typeface="Calibri"/>
                <a:cs typeface="Calibri"/>
                <a:sym typeface="Calibri"/>
              </a:rPr>
              <a:t>de MongoDB son:</a:t>
            </a:r>
            <a:endParaRPr sz="1100">
              <a:solidFill>
                <a:schemeClr val="dk1"/>
              </a:solidFill>
            </a:endParaRPr>
          </a:p>
          <a:p>
            <a:pPr indent="-330200" lvl="0" marL="457200" marR="0" rtl="0" algn="l">
              <a:lnSpc>
                <a:spcPct val="138000"/>
              </a:lnSpc>
              <a:spcBef>
                <a:spcPts val="0"/>
              </a:spcBef>
              <a:spcAft>
                <a:spcPts val="0"/>
              </a:spcAft>
              <a:buClr>
                <a:schemeClr val="dk1"/>
              </a:buClr>
              <a:buSzPts val="1600"/>
              <a:buFont typeface="Calibri"/>
              <a:buChar char="●"/>
            </a:pPr>
            <a:r>
              <a:rPr b="1" lang="es" sz="1600">
                <a:solidFill>
                  <a:schemeClr val="dk1"/>
                </a:solidFill>
                <a:latin typeface="Calibri"/>
                <a:ea typeface="Calibri"/>
                <a:cs typeface="Calibri"/>
                <a:sym typeface="Calibri"/>
              </a:rPr>
              <a:t>mongod</a:t>
            </a:r>
            <a:r>
              <a:rPr lang="es" sz="1600">
                <a:solidFill>
                  <a:schemeClr val="dk1"/>
                </a:solidFill>
                <a:latin typeface="Calibri"/>
                <a:ea typeface="Calibri"/>
                <a:cs typeface="Calibri"/>
                <a:sym typeface="Calibri"/>
              </a:rPr>
              <a:t>: Es el servicio principal de MongoDB. Maneja los accesos a los datos, las peticiones de datos y ejecuta tareas de mantenimiento en background. Su fichero de configuración es </a:t>
            </a:r>
            <a:r>
              <a:rPr b="1" lang="es" sz="1600">
                <a:solidFill>
                  <a:schemeClr val="dk1"/>
                </a:solidFill>
                <a:latin typeface="Calibri"/>
                <a:ea typeface="Calibri"/>
                <a:cs typeface="Calibri"/>
                <a:sym typeface="Calibri"/>
              </a:rPr>
              <a:t>mongod.conf</a:t>
            </a:r>
            <a:r>
              <a:rPr lang="es" sz="1600">
                <a:solidFill>
                  <a:schemeClr val="dk1"/>
                </a:solidFill>
                <a:latin typeface="Calibri"/>
                <a:ea typeface="Calibri"/>
                <a:cs typeface="Calibri"/>
                <a:sym typeface="Calibri"/>
              </a:rPr>
              <a:t>.</a:t>
            </a:r>
            <a:endParaRPr sz="1600">
              <a:solidFill>
                <a:schemeClr val="dk1"/>
              </a:solidFill>
              <a:latin typeface="Calibri"/>
              <a:ea typeface="Calibri"/>
              <a:cs typeface="Calibri"/>
              <a:sym typeface="Calibri"/>
            </a:endParaRPr>
          </a:p>
          <a:p>
            <a:pPr indent="-330200" lvl="0" marL="457200" rtl="0" algn="l">
              <a:lnSpc>
                <a:spcPct val="138000"/>
              </a:lnSpc>
              <a:spcBef>
                <a:spcPts val="0"/>
              </a:spcBef>
              <a:spcAft>
                <a:spcPts val="0"/>
              </a:spcAft>
              <a:buClr>
                <a:schemeClr val="dk1"/>
              </a:buClr>
              <a:buSzPts val="1600"/>
              <a:buFont typeface="Calibri"/>
              <a:buChar char="●"/>
            </a:pPr>
            <a:r>
              <a:rPr b="1" lang="es" sz="1600">
                <a:solidFill>
                  <a:schemeClr val="dk1"/>
                </a:solidFill>
                <a:latin typeface="Calibri"/>
                <a:ea typeface="Calibri"/>
                <a:cs typeface="Calibri"/>
                <a:sym typeface="Calibri"/>
              </a:rPr>
              <a:t>mongo: </a:t>
            </a:r>
            <a:r>
              <a:rPr lang="es" sz="1600">
                <a:solidFill>
                  <a:schemeClr val="dk1"/>
                </a:solidFill>
                <a:latin typeface="Calibri"/>
                <a:ea typeface="Calibri"/>
                <a:cs typeface="Calibri"/>
                <a:sym typeface="Calibri"/>
              </a:rPr>
              <a:t>Es la shell interactiva de MongoDB. Aporta un entorno funcional completo para ser usado con la BBDD.</a:t>
            </a:r>
            <a:endParaRPr sz="1600">
              <a:solidFill>
                <a:schemeClr val="dk1"/>
              </a:solidFill>
              <a:latin typeface="Calibri"/>
              <a:ea typeface="Calibri"/>
              <a:cs typeface="Calibri"/>
              <a:sym typeface="Calibri"/>
            </a:endParaRPr>
          </a:p>
          <a:p>
            <a:pPr indent="-330200" lvl="0" marL="457200" rtl="0" algn="l">
              <a:lnSpc>
                <a:spcPct val="138000"/>
              </a:lnSpc>
              <a:spcBef>
                <a:spcPts val="0"/>
              </a:spcBef>
              <a:spcAft>
                <a:spcPts val="0"/>
              </a:spcAft>
              <a:buClr>
                <a:schemeClr val="dk1"/>
              </a:buClr>
              <a:buSzPts val="1600"/>
              <a:buFont typeface="Calibri"/>
              <a:buChar char="●"/>
            </a:pPr>
            <a:r>
              <a:rPr b="1" lang="es" sz="1600">
                <a:solidFill>
                  <a:schemeClr val="dk1"/>
                </a:solidFill>
                <a:latin typeface="Calibri"/>
                <a:ea typeface="Calibri"/>
                <a:cs typeface="Calibri"/>
                <a:sym typeface="Calibri"/>
              </a:rPr>
              <a:t>mongos</a:t>
            </a:r>
            <a:r>
              <a:rPr lang="es" sz="1600">
                <a:solidFill>
                  <a:schemeClr val="dk1"/>
                </a:solidFill>
                <a:latin typeface="Calibri"/>
                <a:ea typeface="Calibri"/>
                <a:cs typeface="Calibri"/>
                <a:sym typeface="Calibri"/>
              </a:rPr>
              <a:t>: Es un servicio propio del modo de despliegue Shard. Su función es la de enrutar las peticiones de la capa de aplicación y determinar la ubicación de los datos en los diferentes shards del despliegue.</a:t>
            </a:r>
            <a:endParaRPr sz="1600">
              <a:solidFill>
                <a:schemeClr val="dk1"/>
              </a:solidFill>
              <a:latin typeface="Calibri"/>
              <a:ea typeface="Calibri"/>
              <a:cs typeface="Calibri"/>
              <a:sym typeface="Calibri"/>
            </a:endParaRPr>
          </a:p>
          <a:p>
            <a:pPr indent="0" lvl="0" marL="0" rtl="0" algn="l">
              <a:lnSpc>
                <a:spcPct val="138000"/>
              </a:lnSpc>
              <a:spcBef>
                <a:spcPts val="0"/>
              </a:spcBef>
              <a:spcAft>
                <a:spcPts val="0"/>
              </a:spcAft>
              <a:buNone/>
            </a:pPr>
            <a:r>
              <a:t/>
            </a:r>
            <a:endParaRPr sz="1600">
              <a:solidFill>
                <a:schemeClr val="dk1"/>
              </a:solidFill>
            </a:endParaRPr>
          </a:p>
          <a:p>
            <a:pPr indent="0" lvl="0" marL="0" marR="0" rtl="0" algn="l">
              <a:lnSpc>
                <a:spcPct val="100000"/>
              </a:lnSpc>
              <a:spcBef>
                <a:spcPts val="0"/>
              </a:spcBef>
              <a:spcAft>
                <a:spcPts val="0"/>
              </a:spcAft>
              <a:buNone/>
            </a:pPr>
            <a:r>
              <a:t/>
            </a:r>
            <a:endParaRPr sz="1600">
              <a:solidFill>
                <a:srgbClr val="3F3F3F"/>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4" name="Shape 434"/>
        <p:cNvGrpSpPr/>
        <p:nvPr/>
      </p:nvGrpSpPr>
      <p:grpSpPr>
        <a:xfrm>
          <a:off x="0" y="0"/>
          <a:ext cx="0" cy="0"/>
          <a:chOff x="0" y="0"/>
          <a:chExt cx="0" cy="0"/>
        </a:xfrm>
      </p:grpSpPr>
      <p:sp>
        <p:nvSpPr>
          <p:cNvPr id="435" name="Google Shape;435;p42"/>
          <p:cNvSpPr/>
          <p:nvPr/>
        </p:nvSpPr>
        <p:spPr>
          <a:xfrm>
            <a:off x="642938" y="171448"/>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lang="es" sz="2400">
                <a:solidFill>
                  <a:srgbClr val="0C0C0C"/>
                </a:solidFill>
                <a:latin typeface="Calibri"/>
                <a:ea typeface="Calibri"/>
                <a:cs typeface="Calibri"/>
                <a:sym typeface="Calibri"/>
              </a:rPr>
              <a:t>2</a:t>
            </a:r>
            <a:r>
              <a:rPr b="0" i="0" lang="es" sz="2400" u="none" cap="none" strike="noStrike">
                <a:solidFill>
                  <a:srgbClr val="0C0C0C"/>
                </a:solidFill>
                <a:latin typeface="Calibri"/>
                <a:ea typeface="Calibri"/>
                <a:cs typeface="Calibri"/>
                <a:sym typeface="Calibri"/>
              </a:rPr>
              <a:t> </a:t>
            </a:r>
            <a:r>
              <a:rPr lang="es" sz="2400">
                <a:solidFill>
                  <a:srgbClr val="0C0C0C"/>
                </a:solidFill>
                <a:latin typeface="Calibri"/>
                <a:ea typeface="Calibri"/>
                <a:cs typeface="Calibri"/>
                <a:sym typeface="Calibri"/>
              </a:rPr>
              <a:t>Binarios</a:t>
            </a:r>
            <a:endParaRPr sz="2400">
              <a:solidFill>
                <a:srgbClr val="0C0C0C"/>
              </a:solidFill>
              <a:latin typeface="Calibri"/>
              <a:ea typeface="Calibri"/>
              <a:cs typeface="Calibri"/>
              <a:sym typeface="Calibri"/>
            </a:endParaRPr>
          </a:p>
          <a:p>
            <a:pPr indent="0" lvl="0" marL="0" marR="0" rtl="0" algn="l">
              <a:spcBef>
                <a:spcPts val="0"/>
              </a:spcBef>
              <a:spcAft>
                <a:spcPts val="0"/>
              </a:spcAft>
              <a:buNone/>
            </a:pPr>
            <a:r>
              <a:t/>
            </a:r>
            <a:endParaRPr sz="2400">
              <a:solidFill>
                <a:srgbClr val="0C0C0C"/>
              </a:solidFill>
              <a:latin typeface="Calibri"/>
              <a:ea typeface="Calibri"/>
              <a:cs typeface="Calibri"/>
              <a:sym typeface="Calibri"/>
            </a:endParaRPr>
          </a:p>
        </p:txBody>
      </p:sp>
      <p:sp>
        <p:nvSpPr>
          <p:cNvPr id="436" name="Google Shape;436;p42"/>
          <p:cNvSpPr/>
          <p:nvPr/>
        </p:nvSpPr>
        <p:spPr>
          <a:xfrm>
            <a:off x="9540552" y="2247714"/>
            <a:ext cx="5112600" cy="378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437" name="Google Shape;437;p42"/>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438" name="Google Shape;438;p42"/>
          <p:cNvSpPr txBox="1"/>
          <p:nvPr/>
        </p:nvSpPr>
        <p:spPr>
          <a:xfrm>
            <a:off x="0" y="4785997"/>
            <a:ext cx="7452300" cy="357525"/>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439" name="Google Shape;439;p42"/>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440" name="Google Shape;440;p42"/>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441" name="Google Shape;441;p42"/>
          <p:cNvSpPr txBox="1"/>
          <p:nvPr/>
        </p:nvSpPr>
        <p:spPr>
          <a:xfrm>
            <a:off x="391850" y="661519"/>
            <a:ext cx="8360400" cy="326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s" sz="1600">
                <a:solidFill>
                  <a:srgbClr val="3F3F3F"/>
                </a:solidFill>
                <a:latin typeface="Calibri"/>
                <a:ea typeface="Calibri"/>
                <a:cs typeface="Calibri"/>
                <a:sym typeface="Calibri"/>
              </a:rPr>
              <a:t>Herramientas para</a:t>
            </a:r>
            <a:r>
              <a:rPr b="1" lang="es" sz="1600">
                <a:solidFill>
                  <a:srgbClr val="3F3F3F"/>
                </a:solidFill>
                <a:latin typeface="Calibri"/>
                <a:ea typeface="Calibri"/>
                <a:cs typeface="Calibri"/>
                <a:sym typeface="Calibri"/>
              </a:rPr>
              <a:t> backup y restore</a:t>
            </a:r>
            <a:r>
              <a:rPr lang="es" sz="1600">
                <a:solidFill>
                  <a:srgbClr val="3F3F3F"/>
                </a:solidFill>
                <a:latin typeface="Calibri"/>
                <a:ea typeface="Calibri"/>
                <a:cs typeface="Calibri"/>
                <a:sym typeface="Calibri"/>
              </a:rPr>
              <a:t> de datos :</a:t>
            </a:r>
            <a:endParaRPr sz="1100">
              <a:solidFill>
                <a:schemeClr val="dk1"/>
              </a:solidFill>
            </a:endParaRPr>
          </a:p>
          <a:p>
            <a:pPr indent="-330200" lvl="0" marL="457200" marR="0" rtl="0" algn="l">
              <a:lnSpc>
                <a:spcPct val="138000"/>
              </a:lnSpc>
              <a:spcBef>
                <a:spcPts val="0"/>
              </a:spcBef>
              <a:spcAft>
                <a:spcPts val="0"/>
              </a:spcAft>
              <a:buClr>
                <a:schemeClr val="dk1"/>
              </a:buClr>
              <a:buSzPts val="1600"/>
              <a:buFont typeface="Calibri"/>
              <a:buChar char="●"/>
            </a:pPr>
            <a:r>
              <a:rPr b="1" lang="es" sz="1600">
                <a:solidFill>
                  <a:schemeClr val="dk1"/>
                </a:solidFill>
                <a:latin typeface="Calibri"/>
                <a:ea typeface="Calibri"/>
                <a:cs typeface="Calibri"/>
                <a:sym typeface="Calibri"/>
              </a:rPr>
              <a:t>mongodump</a:t>
            </a:r>
            <a:r>
              <a:rPr lang="es" sz="1600">
                <a:solidFill>
                  <a:schemeClr val="dk1"/>
                </a:solidFill>
                <a:latin typeface="Calibri"/>
                <a:ea typeface="Calibri"/>
                <a:cs typeface="Calibri"/>
                <a:sym typeface="Calibri"/>
              </a:rPr>
              <a:t>: Es una utilidad para crear un export binario del contenido una base de datos. Podemos considerar MongoDB como una herramienta más para realizar copias de seguridad. Podremos usar esta herramienta contra “mongod” o “mongos” , teniendo en cuenta que “mongod” podrá estar arrancado o parado indistintamente.</a:t>
            </a:r>
            <a:endParaRPr sz="1600">
              <a:solidFill>
                <a:schemeClr val="dk1"/>
              </a:solidFill>
              <a:latin typeface="Calibri"/>
              <a:ea typeface="Calibri"/>
              <a:cs typeface="Calibri"/>
              <a:sym typeface="Calibri"/>
            </a:endParaRPr>
          </a:p>
          <a:p>
            <a:pPr indent="-330200" lvl="0" marL="457200" marR="0" rtl="0" algn="l">
              <a:lnSpc>
                <a:spcPct val="138000"/>
              </a:lnSpc>
              <a:spcBef>
                <a:spcPts val="0"/>
              </a:spcBef>
              <a:spcAft>
                <a:spcPts val="0"/>
              </a:spcAft>
              <a:buClr>
                <a:schemeClr val="dk1"/>
              </a:buClr>
              <a:buSzPts val="1600"/>
              <a:buFont typeface="Calibri"/>
              <a:buChar char="●"/>
            </a:pPr>
            <a:r>
              <a:rPr b="1" lang="es" sz="1600">
                <a:solidFill>
                  <a:schemeClr val="dk1"/>
                </a:solidFill>
                <a:latin typeface="Calibri"/>
                <a:ea typeface="Calibri"/>
                <a:cs typeface="Calibri"/>
                <a:sym typeface="Calibri"/>
              </a:rPr>
              <a:t>mongorestore</a:t>
            </a:r>
            <a:r>
              <a:rPr lang="es" sz="1600">
                <a:solidFill>
                  <a:schemeClr val="dk1"/>
                </a:solidFill>
                <a:latin typeface="Calibri"/>
                <a:ea typeface="Calibri"/>
                <a:cs typeface="Calibri"/>
                <a:sym typeface="Calibri"/>
              </a:rPr>
              <a:t>: En conjunción con mongodump, mongorestore se utiliza para restaurar los respaldos realizados con mongodump.</a:t>
            </a:r>
            <a:endParaRPr sz="1600">
              <a:solidFill>
                <a:schemeClr val="dk1"/>
              </a:solidFill>
              <a:latin typeface="Calibri"/>
              <a:ea typeface="Calibri"/>
              <a:cs typeface="Calibri"/>
              <a:sym typeface="Calibri"/>
            </a:endParaRPr>
          </a:p>
          <a:p>
            <a:pPr indent="-330200" lvl="0" marL="457200" marR="0" rtl="0" algn="l">
              <a:lnSpc>
                <a:spcPct val="138000"/>
              </a:lnSpc>
              <a:spcBef>
                <a:spcPts val="0"/>
              </a:spcBef>
              <a:spcAft>
                <a:spcPts val="0"/>
              </a:spcAft>
              <a:buClr>
                <a:schemeClr val="dk1"/>
              </a:buClr>
              <a:buSzPts val="1600"/>
              <a:buFont typeface="Calibri"/>
              <a:buChar char="●"/>
            </a:pPr>
            <a:r>
              <a:rPr b="1" lang="es" sz="1600">
                <a:solidFill>
                  <a:schemeClr val="dk1"/>
                </a:solidFill>
                <a:latin typeface="Calibri"/>
                <a:ea typeface="Calibri"/>
                <a:cs typeface="Calibri"/>
                <a:sym typeface="Calibri"/>
              </a:rPr>
              <a:t>mongooplog</a:t>
            </a:r>
            <a:r>
              <a:rPr lang="es" sz="1600">
                <a:solidFill>
                  <a:schemeClr val="dk1"/>
                </a:solidFill>
                <a:latin typeface="Calibri"/>
                <a:ea typeface="Calibri"/>
                <a:cs typeface="Calibri"/>
                <a:sym typeface="Calibri"/>
              </a:rPr>
              <a:t>:  Es una herramienta que permite para hacer “polling” del oplog de un servidor remoto y aplicarlo sobre el servidor local. Esta utilidad la podemos usar para realizar cierto clase de migraciones en tiempo-real, dónde se requiere que el servidor fuente se mantenga Online y en funcionamiento.</a:t>
            </a:r>
            <a:endParaRPr sz="1100">
              <a:solidFill>
                <a:schemeClr val="dk1"/>
              </a:solidFill>
            </a:endParaRPr>
          </a:p>
          <a:p>
            <a:pPr indent="0" lvl="0" marL="0" rtl="0" algn="l">
              <a:lnSpc>
                <a:spcPct val="138000"/>
              </a:lnSpc>
              <a:spcBef>
                <a:spcPts val="0"/>
              </a:spcBef>
              <a:spcAft>
                <a:spcPts val="0"/>
              </a:spcAft>
              <a:buNone/>
            </a:pPr>
            <a:r>
              <a:t/>
            </a:r>
            <a:endParaRPr b="1" sz="1600">
              <a:solidFill>
                <a:schemeClr val="dk1"/>
              </a:solidFill>
            </a:endParaRPr>
          </a:p>
          <a:p>
            <a:pPr indent="0" lvl="0" marL="0" marR="0" rtl="0" algn="l">
              <a:lnSpc>
                <a:spcPct val="100000"/>
              </a:lnSpc>
              <a:spcBef>
                <a:spcPts val="0"/>
              </a:spcBef>
              <a:spcAft>
                <a:spcPts val="0"/>
              </a:spcAft>
              <a:buNone/>
            </a:pPr>
            <a:r>
              <a:t/>
            </a:r>
            <a:endParaRPr sz="1600">
              <a:solidFill>
                <a:srgbClr val="3F3F3F"/>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5" name="Shape 445"/>
        <p:cNvGrpSpPr/>
        <p:nvPr/>
      </p:nvGrpSpPr>
      <p:grpSpPr>
        <a:xfrm>
          <a:off x="0" y="0"/>
          <a:ext cx="0" cy="0"/>
          <a:chOff x="0" y="0"/>
          <a:chExt cx="0" cy="0"/>
        </a:xfrm>
      </p:grpSpPr>
      <p:sp>
        <p:nvSpPr>
          <p:cNvPr id="446" name="Google Shape;446;p43"/>
          <p:cNvSpPr/>
          <p:nvPr/>
        </p:nvSpPr>
        <p:spPr>
          <a:xfrm>
            <a:off x="642938" y="171448"/>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lang="es" sz="2400">
                <a:solidFill>
                  <a:srgbClr val="0C0C0C"/>
                </a:solidFill>
                <a:latin typeface="Calibri"/>
                <a:ea typeface="Calibri"/>
                <a:cs typeface="Calibri"/>
                <a:sym typeface="Calibri"/>
              </a:rPr>
              <a:t>2</a:t>
            </a:r>
            <a:r>
              <a:rPr b="0" i="0" lang="es" sz="2400" u="none" cap="none" strike="noStrike">
                <a:solidFill>
                  <a:srgbClr val="0C0C0C"/>
                </a:solidFill>
                <a:latin typeface="Calibri"/>
                <a:ea typeface="Calibri"/>
                <a:cs typeface="Calibri"/>
                <a:sym typeface="Calibri"/>
              </a:rPr>
              <a:t> </a:t>
            </a:r>
            <a:r>
              <a:rPr lang="es" sz="2400">
                <a:solidFill>
                  <a:srgbClr val="0C0C0C"/>
                </a:solidFill>
                <a:latin typeface="Calibri"/>
                <a:ea typeface="Calibri"/>
                <a:cs typeface="Calibri"/>
                <a:sym typeface="Calibri"/>
              </a:rPr>
              <a:t>Binarios</a:t>
            </a:r>
            <a:endParaRPr sz="2400">
              <a:solidFill>
                <a:srgbClr val="0C0C0C"/>
              </a:solidFill>
              <a:latin typeface="Calibri"/>
              <a:ea typeface="Calibri"/>
              <a:cs typeface="Calibri"/>
              <a:sym typeface="Calibri"/>
            </a:endParaRPr>
          </a:p>
          <a:p>
            <a:pPr indent="0" lvl="0" marL="0" marR="0" rtl="0" algn="l">
              <a:spcBef>
                <a:spcPts val="0"/>
              </a:spcBef>
              <a:spcAft>
                <a:spcPts val="0"/>
              </a:spcAft>
              <a:buNone/>
            </a:pPr>
            <a:r>
              <a:t/>
            </a:r>
            <a:endParaRPr sz="2400">
              <a:solidFill>
                <a:srgbClr val="0C0C0C"/>
              </a:solidFill>
              <a:latin typeface="Calibri"/>
              <a:ea typeface="Calibri"/>
              <a:cs typeface="Calibri"/>
              <a:sym typeface="Calibri"/>
            </a:endParaRPr>
          </a:p>
        </p:txBody>
      </p:sp>
      <p:sp>
        <p:nvSpPr>
          <p:cNvPr id="447" name="Google Shape;447;p43"/>
          <p:cNvSpPr/>
          <p:nvPr/>
        </p:nvSpPr>
        <p:spPr>
          <a:xfrm>
            <a:off x="9540552" y="2247714"/>
            <a:ext cx="5112600" cy="378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448" name="Google Shape;448;p43"/>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449" name="Google Shape;449;p43"/>
          <p:cNvSpPr txBox="1"/>
          <p:nvPr/>
        </p:nvSpPr>
        <p:spPr>
          <a:xfrm>
            <a:off x="0" y="4785997"/>
            <a:ext cx="7452300" cy="357525"/>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450" name="Google Shape;450;p43"/>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451" name="Google Shape;451;p43"/>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452" name="Google Shape;452;p43"/>
          <p:cNvSpPr txBox="1"/>
          <p:nvPr/>
        </p:nvSpPr>
        <p:spPr>
          <a:xfrm>
            <a:off x="391850" y="661519"/>
            <a:ext cx="8360400" cy="326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s" sz="1600">
                <a:solidFill>
                  <a:srgbClr val="3F3F3F"/>
                </a:solidFill>
                <a:latin typeface="Calibri"/>
                <a:ea typeface="Calibri"/>
                <a:cs typeface="Calibri"/>
                <a:sym typeface="Calibri"/>
              </a:rPr>
              <a:t>Herramientas para </a:t>
            </a:r>
            <a:r>
              <a:rPr b="1" lang="es" sz="1600">
                <a:solidFill>
                  <a:srgbClr val="3F3F3F"/>
                </a:solidFill>
                <a:latin typeface="Calibri"/>
                <a:ea typeface="Calibri"/>
                <a:cs typeface="Calibri"/>
                <a:sym typeface="Calibri"/>
              </a:rPr>
              <a:t>exportación e importación </a:t>
            </a:r>
            <a:r>
              <a:rPr lang="es" sz="1600">
                <a:solidFill>
                  <a:srgbClr val="3F3F3F"/>
                </a:solidFill>
                <a:latin typeface="Calibri"/>
                <a:ea typeface="Calibri"/>
                <a:cs typeface="Calibri"/>
                <a:sym typeface="Calibri"/>
              </a:rPr>
              <a:t>de datos :</a:t>
            </a:r>
            <a:endParaRPr sz="1100">
              <a:solidFill>
                <a:schemeClr val="dk1"/>
              </a:solidFill>
            </a:endParaRPr>
          </a:p>
          <a:p>
            <a:pPr indent="-330200" lvl="0" marL="457200" marR="0" rtl="0" algn="l">
              <a:lnSpc>
                <a:spcPct val="100000"/>
              </a:lnSpc>
              <a:spcBef>
                <a:spcPts val="0"/>
              </a:spcBef>
              <a:spcAft>
                <a:spcPts val="0"/>
              </a:spcAft>
              <a:buClr>
                <a:srgbClr val="3F3F3F"/>
              </a:buClr>
              <a:buSzPts val="1600"/>
              <a:buFont typeface="Calibri"/>
              <a:buChar char="●"/>
            </a:pPr>
            <a:r>
              <a:rPr b="1" lang="es" sz="1600">
                <a:solidFill>
                  <a:srgbClr val="3F3F3F"/>
                </a:solidFill>
                <a:latin typeface="Calibri"/>
                <a:ea typeface="Calibri"/>
                <a:cs typeface="Calibri"/>
                <a:sym typeface="Calibri"/>
              </a:rPr>
              <a:t>bsondump</a:t>
            </a:r>
            <a:r>
              <a:rPr lang="es" sz="1600">
                <a:solidFill>
                  <a:srgbClr val="3F3F3F"/>
                </a:solidFill>
                <a:latin typeface="Calibri"/>
                <a:ea typeface="Calibri"/>
                <a:cs typeface="Calibri"/>
                <a:sym typeface="Calibri"/>
              </a:rPr>
              <a:t>:  Convierte ficheros BSON a algún formato legible por humanos, incluido a JSON. Se trata de una herramienta de análisis, en ningún caso debe ser utilizada para otro tipo de actividades.</a:t>
            </a:r>
            <a:endParaRPr sz="1600">
              <a:solidFill>
                <a:srgbClr val="3F3F3F"/>
              </a:solidFill>
              <a:latin typeface="Calibri"/>
              <a:ea typeface="Calibri"/>
              <a:cs typeface="Calibri"/>
              <a:sym typeface="Calibri"/>
            </a:endParaRPr>
          </a:p>
          <a:p>
            <a:pPr indent="-330200" lvl="0" marL="457200" marR="0" rtl="0" algn="l">
              <a:lnSpc>
                <a:spcPct val="100000"/>
              </a:lnSpc>
              <a:spcBef>
                <a:spcPts val="0"/>
              </a:spcBef>
              <a:spcAft>
                <a:spcPts val="0"/>
              </a:spcAft>
              <a:buClr>
                <a:srgbClr val="3F3F3F"/>
              </a:buClr>
              <a:buSzPts val="1600"/>
              <a:buFont typeface="Calibri"/>
              <a:buChar char="●"/>
            </a:pPr>
            <a:r>
              <a:rPr b="1" lang="es" sz="1600">
                <a:solidFill>
                  <a:srgbClr val="3F3F3F"/>
                </a:solidFill>
                <a:latin typeface="Calibri"/>
                <a:ea typeface="Calibri"/>
                <a:cs typeface="Calibri"/>
                <a:sym typeface="Calibri"/>
              </a:rPr>
              <a:t>mongoexport</a:t>
            </a:r>
            <a:r>
              <a:rPr lang="es" sz="1600">
                <a:solidFill>
                  <a:srgbClr val="3F3F3F"/>
                </a:solidFill>
                <a:latin typeface="Calibri"/>
                <a:ea typeface="Calibri"/>
                <a:cs typeface="Calibri"/>
                <a:sym typeface="Calibri"/>
              </a:rPr>
              <a:t>: Utilidad que permite exportar los datos de una instancia de MongoDB en formato JSON o CSV. En conjunción con mongoimport son útiles para hacer backup de una parte bien definida de los datos de la BBDD MongoDB o para casos concretos de inserción de datos.</a:t>
            </a:r>
            <a:endParaRPr sz="1600">
              <a:solidFill>
                <a:srgbClr val="3F3F3F"/>
              </a:solidFill>
              <a:latin typeface="Calibri"/>
              <a:ea typeface="Calibri"/>
              <a:cs typeface="Calibri"/>
              <a:sym typeface="Calibri"/>
            </a:endParaRPr>
          </a:p>
          <a:p>
            <a:pPr indent="-330200" lvl="0" marL="457200" marR="0" rtl="0" algn="l">
              <a:lnSpc>
                <a:spcPct val="100000"/>
              </a:lnSpc>
              <a:spcBef>
                <a:spcPts val="0"/>
              </a:spcBef>
              <a:spcAft>
                <a:spcPts val="0"/>
              </a:spcAft>
              <a:buClr>
                <a:srgbClr val="3F3F3F"/>
              </a:buClr>
              <a:buSzPts val="1600"/>
              <a:buFont typeface="Calibri"/>
              <a:buChar char="●"/>
            </a:pPr>
            <a:r>
              <a:rPr b="1" lang="es" sz="1600">
                <a:solidFill>
                  <a:srgbClr val="3F3F3F"/>
                </a:solidFill>
                <a:latin typeface="Calibri"/>
                <a:ea typeface="Calibri"/>
                <a:cs typeface="Calibri"/>
                <a:sym typeface="Calibri"/>
              </a:rPr>
              <a:t>mongoimport</a:t>
            </a:r>
            <a:r>
              <a:rPr lang="es" sz="1600">
                <a:solidFill>
                  <a:srgbClr val="3F3F3F"/>
                </a:solidFill>
                <a:latin typeface="Calibri"/>
                <a:ea typeface="Calibri"/>
                <a:cs typeface="Calibri"/>
                <a:sym typeface="Calibri"/>
              </a:rPr>
              <a:t>: Utilidad que permite importar los datos de una instancia de MongoDB desde ficheros con formato JSON o CSV.</a:t>
            </a:r>
            <a:endParaRPr sz="1600">
              <a:solidFill>
                <a:srgbClr val="3F3F3F"/>
              </a:solidFill>
              <a:latin typeface="Calibri"/>
              <a:ea typeface="Calibri"/>
              <a:cs typeface="Calibri"/>
              <a:sym typeface="Calibri"/>
            </a:endParaRPr>
          </a:p>
          <a:p>
            <a:pPr indent="-330200" lvl="0" marL="457200" marR="0" rtl="0" algn="l">
              <a:lnSpc>
                <a:spcPct val="100000"/>
              </a:lnSpc>
              <a:spcBef>
                <a:spcPts val="0"/>
              </a:spcBef>
              <a:spcAft>
                <a:spcPts val="0"/>
              </a:spcAft>
              <a:buClr>
                <a:srgbClr val="3F3F3F"/>
              </a:buClr>
              <a:buSzPts val="1600"/>
              <a:buFont typeface="Calibri"/>
              <a:buChar char="●"/>
            </a:pPr>
            <a:r>
              <a:rPr b="1" lang="es" sz="1600">
                <a:solidFill>
                  <a:srgbClr val="3F3F3F"/>
                </a:solidFill>
                <a:latin typeface="Calibri"/>
                <a:ea typeface="Calibri"/>
                <a:cs typeface="Calibri"/>
                <a:sym typeface="Calibri"/>
              </a:rPr>
              <a:t>mongofiles</a:t>
            </a:r>
            <a:r>
              <a:rPr lang="es" sz="1600">
                <a:solidFill>
                  <a:srgbClr val="3F3F3F"/>
                </a:solidFill>
                <a:latin typeface="Calibri"/>
                <a:ea typeface="Calibri"/>
                <a:cs typeface="Calibri"/>
                <a:sym typeface="Calibri"/>
              </a:rPr>
              <a:t>: Utilidad que permite manejar ficheros en una instancia de MongoDB con objetos GridFS desde la línea de comandos. En Replica Set sólo podrá leer desde el primario.</a:t>
            </a:r>
            <a:endParaRPr sz="1600">
              <a:solidFill>
                <a:srgbClr val="3F3F3F"/>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rgbClr val="3F3F3F"/>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6" name="Shape 456"/>
        <p:cNvGrpSpPr/>
        <p:nvPr/>
      </p:nvGrpSpPr>
      <p:grpSpPr>
        <a:xfrm>
          <a:off x="0" y="0"/>
          <a:ext cx="0" cy="0"/>
          <a:chOff x="0" y="0"/>
          <a:chExt cx="0" cy="0"/>
        </a:xfrm>
      </p:grpSpPr>
      <p:sp>
        <p:nvSpPr>
          <p:cNvPr id="457" name="Google Shape;457;p44"/>
          <p:cNvSpPr/>
          <p:nvPr/>
        </p:nvSpPr>
        <p:spPr>
          <a:xfrm>
            <a:off x="642938" y="171448"/>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lang="es" sz="2400">
                <a:solidFill>
                  <a:srgbClr val="0C0C0C"/>
                </a:solidFill>
                <a:latin typeface="Calibri"/>
                <a:ea typeface="Calibri"/>
                <a:cs typeface="Calibri"/>
                <a:sym typeface="Calibri"/>
              </a:rPr>
              <a:t>2</a:t>
            </a:r>
            <a:r>
              <a:rPr b="0" i="0" lang="es" sz="2400" u="none" cap="none" strike="noStrike">
                <a:solidFill>
                  <a:srgbClr val="0C0C0C"/>
                </a:solidFill>
                <a:latin typeface="Calibri"/>
                <a:ea typeface="Calibri"/>
                <a:cs typeface="Calibri"/>
                <a:sym typeface="Calibri"/>
              </a:rPr>
              <a:t> </a:t>
            </a:r>
            <a:r>
              <a:rPr lang="es" sz="2400">
                <a:solidFill>
                  <a:srgbClr val="0C0C0C"/>
                </a:solidFill>
                <a:latin typeface="Calibri"/>
                <a:ea typeface="Calibri"/>
                <a:cs typeface="Calibri"/>
                <a:sym typeface="Calibri"/>
              </a:rPr>
              <a:t>Binarios</a:t>
            </a:r>
            <a:endParaRPr sz="2400">
              <a:solidFill>
                <a:srgbClr val="0C0C0C"/>
              </a:solidFill>
              <a:latin typeface="Calibri"/>
              <a:ea typeface="Calibri"/>
              <a:cs typeface="Calibri"/>
              <a:sym typeface="Calibri"/>
            </a:endParaRPr>
          </a:p>
          <a:p>
            <a:pPr indent="0" lvl="0" marL="0" marR="0" rtl="0" algn="l">
              <a:spcBef>
                <a:spcPts val="0"/>
              </a:spcBef>
              <a:spcAft>
                <a:spcPts val="0"/>
              </a:spcAft>
              <a:buNone/>
            </a:pPr>
            <a:r>
              <a:t/>
            </a:r>
            <a:endParaRPr sz="2400">
              <a:solidFill>
                <a:srgbClr val="0C0C0C"/>
              </a:solidFill>
              <a:latin typeface="Calibri"/>
              <a:ea typeface="Calibri"/>
              <a:cs typeface="Calibri"/>
              <a:sym typeface="Calibri"/>
            </a:endParaRPr>
          </a:p>
        </p:txBody>
      </p:sp>
      <p:sp>
        <p:nvSpPr>
          <p:cNvPr id="458" name="Google Shape;458;p44"/>
          <p:cNvSpPr/>
          <p:nvPr/>
        </p:nvSpPr>
        <p:spPr>
          <a:xfrm>
            <a:off x="9540552" y="2247714"/>
            <a:ext cx="5112600" cy="378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459" name="Google Shape;459;p44"/>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460" name="Google Shape;460;p44"/>
          <p:cNvSpPr txBox="1"/>
          <p:nvPr/>
        </p:nvSpPr>
        <p:spPr>
          <a:xfrm>
            <a:off x="0" y="4785997"/>
            <a:ext cx="7452300" cy="357525"/>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461" name="Google Shape;461;p44"/>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462" name="Google Shape;462;p44"/>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463" name="Google Shape;463;p44"/>
          <p:cNvSpPr txBox="1"/>
          <p:nvPr/>
        </p:nvSpPr>
        <p:spPr>
          <a:xfrm>
            <a:off x="391850" y="661519"/>
            <a:ext cx="8360400" cy="326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s" sz="1600">
                <a:solidFill>
                  <a:srgbClr val="3F3F3F"/>
                </a:solidFill>
                <a:latin typeface="Calibri"/>
                <a:ea typeface="Calibri"/>
                <a:cs typeface="Calibri"/>
                <a:sym typeface="Calibri"/>
              </a:rPr>
              <a:t>Herramientas para </a:t>
            </a:r>
            <a:r>
              <a:rPr b="1" lang="es" sz="1600">
                <a:solidFill>
                  <a:srgbClr val="3F3F3F"/>
                </a:solidFill>
                <a:latin typeface="Calibri"/>
                <a:ea typeface="Calibri"/>
                <a:cs typeface="Calibri"/>
                <a:sym typeface="Calibri"/>
              </a:rPr>
              <a:t>análisis de performance y actividad</a:t>
            </a:r>
            <a:r>
              <a:rPr lang="es" sz="1600">
                <a:solidFill>
                  <a:srgbClr val="3F3F3F"/>
                </a:solidFill>
                <a:latin typeface="Calibri"/>
                <a:ea typeface="Calibri"/>
                <a:cs typeface="Calibri"/>
                <a:sym typeface="Calibri"/>
              </a:rPr>
              <a:t>:</a:t>
            </a:r>
            <a:endParaRPr sz="1100">
              <a:solidFill>
                <a:schemeClr val="dk1"/>
              </a:solidFill>
            </a:endParaRPr>
          </a:p>
          <a:p>
            <a:pPr indent="-298450" lvl="0" marL="457200" rtl="0" algn="l">
              <a:lnSpc>
                <a:spcPct val="138000"/>
              </a:lnSpc>
              <a:spcBef>
                <a:spcPts val="0"/>
              </a:spcBef>
              <a:spcAft>
                <a:spcPts val="0"/>
              </a:spcAft>
              <a:buClr>
                <a:schemeClr val="dk1"/>
              </a:buClr>
              <a:buSzPts val="1100"/>
              <a:buChar char="●"/>
            </a:pPr>
            <a:r>
              <a:rPr b="1" lang="es" sz="1600">
                <a:solidFill>
                  <a:srgbClr val="3F3F3F"/>
                </a:solidFill>
                <a:latin typeface="Calibri"/>
                <a:ea typeface="Calibri"/>
                <a:cs typeface="Calibri"/>
                <a:sym typeface="Calibri"/>
              </a:rPr>
              <a:t>mongoperf: </a:t>
            </a:r>
            <a:r>
              <a:rPr lang="es" sz="1600">
                <a:solidFill>
                  <a:srgbClr val="3F3F3F"/>
                </a:solidFill>
                <a:latin typeface="Calibri"/>
                <a:ea typeface="Calibri"/>
                <a:cs typeface="Calibri"/>
                <a:sym typeface="Calibri"/>
              </a:rPr>
              <a:t>Utilidad para comprobar el performance I/O de forma independiente a MongoDB.</a:t>
            </a:r>
            <a:endParaRPr sz="1600">
              <a:solidFill>
                <a:srgbClr val="3F3F3F"/>
              </a:solidFill>
              <a:latin typeface="Calibri"/>
              <a:ea typeface="Calibri"/>
              <a:cs typeface="Calibri"/>
              <a:sym typeface="Calibri"/>
            </a:endParaRPr>
          </a:p>
          <a:p>
            <a:pPr indent="-298450" lvl="0" marL="457200" rtl="0" algn="l">
              <a:lnSpc>
                <a:spcPct val="138000"/>
              </a:lnSpc>
              <a:spcBef>
                <a:spcPts val="0"/>
              </a:spcBef>
              <a:spcAft>
                <a:spcPts val="0"/>
              </a:spcAft>
              <a:buClr>
                <a:schemeClr val="dk1"/>
              </a:buClr>
              <a:buSzPts val="1100"/>
              <a:buChar char="●"/>
            </a:pPr>
            <a:r>
              <a:rPr b="1" lang="es" sz="1600">
                <a:solidFill>
                  <a:srgbClr val="3F3F3F"/>
                </a:solidFill>
                <a:latin typeface="Calibri"/>
                <a:ea typeface="Calibri"/>
                <a:cs typeface="Calibri"/>
                <a:sym typeface="Calibri"/>
              </a:rPr>
              <a:t>mongostat: </a:t>
            </a:r>
            <a:r>
              <a:rPr lang="es" sz="1600">
                <a:solidFill>
                  <a:srgbClr val="3F3F3F"/>
                </a:solidFill>
                <a:latin typeface="Calibri"/>
                <a:ea typeface="Calibri"/>
                <a:cs typeface="Calibri"/>
                <a:sym typeface="Calibri"/>
              </a:rPr>
              <a:t>Utilidad que proporciona una rápida visión del estado actual de los servicios mongod y mongos. Es similar a la utilidad vmstat.</a:t>
            </a:r>
            <a:endParaRPr sz="1600">
              <a:solidFill>
                <a:srgbClr val="3F3F3F"/>
              </a:solidFill>
              <a:latin typeface="Calibri"/>
              <a:ea typeface="Calibri"/>
              <a:cs typeface="Calibri"/>
              <a:sym typeface="Calibri"/>
            </a:endParaRPr>
          </a:p>
          <a:p>
            <a:pPr indent="-298450" lvl="0" marL="457200" rtl="0" algn="l">
              <a:lnSpc>
                <a:spcPct val="138000"/>
              </a:lnSpc>
              <a:spcBef>
                <a:spcPts val="0"/>
              </a:spcBef>
              <a:spcAft>
                <a:spcPts val="0"/>
              </a:spcAft>
              <a:buClr>
                <a:schemeClr val="dk1"/>
              </a:buClr>
              <a:buSzPts val="1100"/>
              <a:buChar char="●"/>
            </a:pPr>
            <a:r>
              <a:rPr b="1" lang="es" sz="1600">
                <a:solidFill>
                  <a:srgbClr val="3F3F3F"/>
                </a:solidFill>
                <a:latin typeface="Calibri"/>
                <a:ea typeface="Calibri"/>
                <a:cs typeface="Calibri"/>
                <a:sym typeface="Calibri"/>
              </a:rPr>
              <a:t>mongotop: </a:t>
            </a:r>
            <a:r>
              <a:rPr lang="es" sz="1600">
                <a:solidFill>
                  <a:srgbClr val="3F3F3F"/>
                </a:solidFill>
                <a:latin typeface="Calibri"/>
                <a:ea typeface="Calibri"/>
                <a:cs typeface="Calibri"/>
                <a:sym typeface="Calibri"/>
              </a:rPr>
              <a:t>Proporciona un método para trazar el tiempo que una instancia de MongoDB gasta en las operaciones de Lectura/Escritura de datos. Proporciona estadísticas a nivel de colección, por defecto cada segundo.</a:t>
            </a:r>
            <a:endParaRPr sz="1100">
              <a:solidFill>
                <a:schemeClr val="dk1"/>
              </a:solidFill>
            </a:endParaRPr>
          </a:p>
          <a:p>
            <a:pPr indent="-298450" lvl="0" marL="457200" rtl="0" algn="l">
              <a:spcBef>
                <a:spcPts val="0"/>
              </a:spcBef>
              <a:spcAft>
                <a:spcPts val="0"/>
              </a:spcAft>
              <a:buClr>
                <a:schemeClr val="dk1"/>
              </a:buClr>
              <a:buSzPts val="1100"/>
              <a:buChar char="●"/>
            </a:pPr>
            <a:r>
              <a:rPr b="1" lang="es" sz="1600">
                <a:solidFill>
                  <a:srgbClr val="3F3F3F"/>
                </a:solidFill>
                <a:latin typeface="Calibri"/>
                <a:ea typeface="Calibri"/>
                <a:cs typeface="Calibri"/>
                <a:sym typeface="Calibri"/>
              </a:rPr>
              <a:t>mongosniff: </a:t>
            </a:r>
            <a:r>
              <a:rPr lang="es" sz="1600">
                <a:solidFill>
                  <a:srgbClr val="3F3F3F"/>
                </a:solidFill>
                <a:latin typeface="Calibri"/>
                <a:ea typeface="Calibri"/>
                <a:cs typeface="Calibri"/>
                <a:sym typeface="Calibri"/>
              </a:rPr>
              <a:t>Es una utilidad que proporciona una visión a bajo nivel de la actividad de la BBDD a través de la actividad de red. Es equivalente a un analizador de tráfico de red TCP/IP </a:t>
            </a:r>
            <a:endParaRPr sz="1100">
              <a:solidFill>
                <a:schemeClr val="dk1"/>
              </a:solidFill>
            </a:endParaRPr>
          </a:p>
          <a:p>
            <a:pPr indent="0" lvl="0" marL="0" marR="0" rtl="0" algn="l">
              <a:lnSpc>
                <a:spcPct val="100000"/>
              </a:lnSpc>
              <a:spcBef>
                <a:spcPts val="0"/>
              </a:spcBef>
              <a:spcAft>
                <a:spcPts val="0"/>
              </a:spcAft>
              <a:buNone/>
            </a:pPr>
            <a:r>
              <a:t/>
            </a:r>
            <a:endParaRPr sz="1600">
              <a:solidFill>
                <a:srgbClr val="3F3F3F"/>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7" name="Shape 467"/>
        <p:cNvGrpSpPr/>
        <p:nvPr/>
      </p:nvGrpSpPr>
      <p:grpSpPr>
        <a:xfrm>
          <a:off x="0" y="0"/>
          <a:ext cx="0" cy="0"/>
          <a:chOff x="0" y="0"/>
          <a:chExt cx="0" cy="0"/>
        </a:xfrm>
      </p:grpSpPr>
      <p:sp>
        <p:nvSpPr>
          <p:cNvPr id="468" name="Google Shape;468;p45"/>
          <p:cNvSpPr/>
          <p:nvPr/>
        </p:nvSpPr>
        <p:spPr>
          <a:xfrm>
            <a:off x="642938" y="171448"/>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lang="es" sz="2400">
                <a:solidFill>
                  <a:srgbClr val="0C0C0C"/>
                </a:solidFill>
                <a:latin typeface="Calibri"/>
                <a:ea typeface="Calibri"/>
                <a:cs typeface="Calibri"/>
                <a:sym typeface="Calibri"/>
              </a:rPr>
              <a:t>3</a:t>
            </a:r>
            <a:r>
              <a:rPr b="0" i="0" lang="es" sz="2400" u="none" cap="none" strike="noStrike">
                <a:solidFill>
                  <a:srgbClr val="0C0C0C"/>
                </a:solidFill>
                <a:latin typeface="Calibri"/>
                <a:ea typeface="Calibri"/>
                <a:cs typeface="Calibri"/>
                <a:sym typeface="Calibri"/>
              </a:rPr>
              <a:t> </a:t>
            </a:r>
            <a:r>
              <a:rPr lang="es" sz="2400">
                <a:solidFill>
                  <a:srgbClr val="0C0C0C"/>
                </a:solidFill>
                <a:latin typeface="Calibri"/>
                <a:ea typeface="Calibri"/>
                <a:cs typeface="Calibri"/>
                <a:sym typeface="Calibri"/>
              </a:rPr>
              <a:t>Fichero de configuración</a:t>
            </a:r>
            <a:endParaRPr sz="2400">
              <a:solidFill>
                <a:srgbClr val="0C0C0C"/>
              </a:solidFill>
              <a:latin typeface="Calibri"/>
              <a:ea typeface="Calibri"/>
              <a:cs typeface="Calibri"/>
              <a:sym typeface="Calibri"/>
            </a:endParaRPr>
          </a:p>
          <a:p>
            <a:pPr indent="0" lvl="0" marL="0" marR="0" rtl="0" algn="l">
              <a:spcBef>
                <a:spcPts val="0"/>
              </a:spcBef>
              <a:spcAft>
                <a:spcPts val="0"/>
              </a:spcAft>
              <a:buNone/>
            </a:pPr>
            <a:r>
              <a:t/>
            </a:r>
            <a:endParaRPr sz="2400">
              <a:solidFill>
                <a:srgbClr val="0C0C0C"/>
              </a:solidFill>
              <a:latin typeface="Calibri"/>
              <a:ea typeface="Calibri"/>
              <a:cs typeface="Calibri"/>
              <a:sym typeface="Calibri"/>
            </a:endParaRPr>
          </a:p>
        </p:txBody>
      </p:sp>
      <p:sp>
        <p:nvSpPr>
          <p:cNvPr id="469" name="Google Shape;469;p45"/>
          <p:cNvSpPr/>
          <p:nvPr/>
        </p:nvSpPr>
        <p:spPr>
          <a:xfrm>
            <a:off x="9540552" y="2247714"/>
            <a:ext cx="5112600" cy="378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470" name="Google Shape;470;p45"/>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471" name="Google Shape;471;p45"/>
          <p:cNvSpPr txBox="1"/>
          <p:nvPr/>
        </p:nvSpPr>
        <p:spPr>
          <a:xfrm>
            <a:off x="0" y="4785997"/>
            <a:ext cx="7452300" cy="357525"/>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472" name="Google Shape;472;p45"/>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473" name="Google Shape;473;p45"/>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474" name="Google Shape;474;p45"/>
          <p:cNvSpPr txBox="1"/>
          <p:nvPr/>
        </p:nvSpPr>
        <p:spPr>
          <a:xfrm>
            <a:off x="391850" y="661519"/>
            <a:ext cx="8360400" cy="3262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s" sz="1600">
                <a:solidFill>
                  <a:srgbClr val="3F3F3F"/>
                </a:solidFill>
                <a:latin typeface="Calibri"/>
                <a:ea typeface="Calibri"/>
                <a:cs typeface="Calibri"/>
                <a:sym typeface="Calibri"/>
              </a:rPr>
              <a:t>Para iniciar una instancia de MongoDB tenemos dos opciones:</a:t>
            </a:r>
            <a:endParaRPr sz="1600">
              <a:solidFill>
                <a:srgbClr val="3F3F3F"/>
              </a:solidFill>
              <a:latin typeface="Calibri"/>
              <a:ea typeface="Calibri"/>
              <a:cs typeface="Calibri"/>
              <a:sym typeface="Calibri"/>
            </a:endParaRPr>
          </a:p>
          <a:p>
            <a:pPr indent="-330200" lvl="0" marL="457200" marR="0" rtl="0" algn="l">
              <a:lnSpc>
                <a:spcPct val="100000"/>
              </a:lnSpc>
              <a:spcBef>
                <a:spcPts val="0"/>
              </a:spcBef>
              <a:spcAft>
                <a:spcPts val="0"/>
              </a:spcAft>
              <a:buClr>
                <a:srgbClr val="3F3F3F"/>
              </a:buClr>
              <a:buSzPts val="1600"/>
              <a:buFont typeface="Calibri"/>
              <a:buChar char="●"/>
            </a:pPr>
            <a:r>
              <a:rPr lang="es" sz="1600">
                <a:solidFill>
                  <a:srgbClr val="3F3F3F"/>
                </a:solidFill>
                <a:latin typeface="Calibri"/>
                <a:ea typeface="Calibri"/>
                <a:cs typeface="Calibri"/>
                <a:sym typeface="Calibri"/>
              </a:rPr>
              <a:t>Ejecutar por línea de comandos el comando </a:t>
            </a:r>
            <a:r>
              <a:rPr b="1" lang="es" sz="1600">
                <a:solidFill>
                  <a:srgbClr val="3F3F3F"/>
                </a:solidFill>
                <a:latin typeface="Calibri"/>
                <a:ea typeface="Calibri"/>
                <a:cs typeface="Calibri"/>
                <a:sym typeface="Calibri"/>
              </a:rPr>
              <a:t>mongod </a:t>
            </a:r>
            <a:r>
              <a:rPr lang="es" sz="1600">
                <a:solidFill>
                  <a:srgbClr val="3F3F3F"/>
                </a:solidFill>
                <a:latin typeface="Calibri"/>
                <a:ea typeface="Calibri"/>
                <a:cs typeface="Calibri"/>
                <a:sym typeface="Calibri"/>
              </a:rPr>
              <a:t>con los parámetros de configuración que necesitemos:</a:t>
            </a:r>
            <a:endParaRPr sz="1600">
              <a:solidFill>
                <a:srgbClr val="3F3F3F"/>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b="1" lang="es" sz="1600">
                <a:solidFill>
                  <a:srgbClr val="3F3F3F"/>
                </a:solidFill>
                <a:latin typeface="Courier New"/>
                <a:ea typeface="Courier New"/>
                <a:cs typeface="Courier New"/>
                <a:sym typeface="Courier New"/>
              </a:rPr>
              <a:t>mongod --dbpath /data/db/ --port 27017 --fork --logpath /var/log/mongod/mongod.log</a:t>
            </a:r>
            <a:endParaRPr b="1" sz="1600">
              <a:solidFill>
                <a:srgbClr val="3F3F3F"/>
              </a:solidFill>
              <a:latin typeface="Courier New"/>
              <a:ea typeface="Courier New"/>
              <a:cs typeface="Courier New"/>
              <a:sym typeface="Courier New"/>
            </a:endParaRPr>
          </a:p>
          <a:p>
            <a:pPr indent="7416800" lvl="0" marL="0" rtl="0" algn="l">
              <a:lnSpc>
                <a:spcPct val="115000"/>
              </a:lnSpc>
              <a:spcBef>
                <a:spcPts val="0"/>
              </a:spcBef>
              <a:spcAft>
                <a:spcPts val="0"/>
              </a:spcAft>
              <a:buClr>
                <a:schemeClr val="dk1"/>
              </a:buClr>
              <a:buSzPts val="1100"/>
              <a:buFont typeface="Arial"/>
              <a:buNone/>
            </a:pPr>
            <a:r>
              <a:t/>
            </a:r>
            <a:endParaRPr sz="1600">
              <a:solidFill>
                <a:srgbClr val="3F3F3F"/>
              </a:solidFill>
              <a:latin typeface="Calibri"/>
              <a:ea typeface="Calibri"/>
              <a:cs typeface="Calibri"/>
              <a:sym typeface="Calibri"/>
            </a:endParaRPr>
          </a:p>
          <a:p>
            <a:pPr indent="0" lvl="0" marL="0" marR="0" rtl="0" algn="l">
              <a:lnSpc>
                <a:spcPct val="100000"/>
              </a:lnSpc>
              <a:spcBef>
                <a:spcPts val="0"/>
              </a:spcBef>
              <a:spcAft>
                <a:spcPts val="0"/>
              </a:spcAft>
              <a:buNone/>
            </a:pPr>
            <a:r>
              <a:rPr lang="es" sz="1600">
                <a:solidFill>
                  <a:srgbClr val="3F3F3F"/>
                </a:solidFill>
                <a:latin typeface="Calibri"/>
                <a:ea typeface="Calibri"/>
                <a:cs typeface="Calibri"/>
                <a:sym typeface="Calibri"/>
              </a:rPr>
              <a:t>Crear un fichero donde exponemos toda la configuración del servidor y le pasamos por parámetro la información del fichero de configuración</a:t>
            </a:r>
            <a:endParaRPr sz="1600">
              <a:solidFill>
                <a:srgbClr val="3F3F3F"/>
              </a:solidFill>
              <a:latin typeface="Calibri"/>
              <a:ea typeface="Calibri"/>
              <a:cs typeface="Calibri"/>
              <a:sym typeface="Calibri"/>
            </a:endParaRPr>
          </a:p>
          <a:p>
            <a:pPr indent="0" lvl="0" marL="0" marR="0" rtl="0" algn="l">
              <a:lnSpc>
                <a:spcPct val="100000"/>
              </a:lnSpc>
              <a:spcBef>
                <a:spcPts val="0"/>
              </a:spcBef>
              <a:spcAft>
                <a:spcPts val="0"/>
              </a:spcAft>
              <a:buNone/>
            </a:pPr>
            <a:r>
              <a:t/>
            </a:r>
            <a:endParaRPr sz="1600">
              <a:solidFill>
                <a:srgbClr val="3F3F3F"/>
              </a:solidFill>
              <a:latin typeface="Calibri"/>
              <a:ea typeface="Calibri"/>
              <a:cs typeface="Calibri"/>
              <a:sym typeface="Calibri"/>
            </a:endParaRPr>
          </a:p>
          <a:p>
            <a:pPr indent="0" lvl="0" marL="0" marR="0" rtl="0" algn="l">
              <a:lnSpc>
                <a:spcPct val="100000"/>
              </a:lnSpc>
              <a:spcBef>
                <a:spcPts val="0"/>
              </a:spcBef>
              <a:spcAft>
                <a:spcPts val="0"/>
              </a:spcAft>
              <a:buNone/>
            </a:pPr>
            <a:r>
              <a:rPr b="1" lang="es" sz="1600">
                <a:solidFill>
                  <a:srgbClr val="3F3F3F"/>
                </a:solidFill>
                <a:latin typeface="Courier New"/>
                <a:ea typeface="Courier New"/>
                <a:cs typeface="Courier New"/>
                <a:sym typeface="Courier New"/>
              </a:rPr>
              <a:t>mongod -f /etc/mongod.conf</a:t>
            </a:r>
            <a:endParaRPr sz="1600">
              <a:solidFill>
                <a:srgbClr val="3F3F3F"/>
              </a:solidFill>
              <a:latin typeface="Calibri"/>
              <a:ea typeface="Calibri"/>
              <a:cs typeface="Calibri"/>
              <a:sym typeface="Calibri"/>
            </a:endParaRPr>
          </a:p>
        </p:txBody>
      </p:sp>
      <p:pic>
        <p:nvPicPr>
          <p:cNvPr id="475" name="Google Shape;475;p45"/>
          <p:cNvPicPr preferRelativeResize="0"/>
          <p:nvPr/>
        </p:nvPicPr>
        <p:blipFill>
          <a:blip r:embed="rId4">
            <a:alphaModFix/>
          </a:blip>
          <a:stretch>
            <a:fillRect/>
          </a:stretch>
        </p:blipFill>
        <p:spPr>
          <a:xfrm>
            <a:off x="5320613" y="3398863"/>
            <a:ext cx="3705225" cy="12287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